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840" r:id="rId1"/>
  </p:sldMasterIdLst>
  <p:sldIdLst>
    <p:sldId id="256" r:id="rId2"/>
    <p:sldId id="297" r:id="rId3"/>
    <p:sldId id="261" r:id="rId4"/>
    <p:sldId id="304" r:id="rId5"/>
    <p:sldId id="281" r:id="rId6"/>
    <p:sldId id="280" r:id="rId7"/>
    <p:sldId id="278" r:id="rId8"/>
    <p:sldId id="279" r:id="rId9"/>
    <p:sldId id="284" r:id="rId10"/>
    <p:sldId id="283" r:id="rId11"/>
    <p:sldId id="282" r:id="rId12"/>
    <p:sldId id="27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114" d="100"/>
          <a:sy n="114" d="100"/>
        </p:scale>
        <p:origin x="6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5/14/2023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5/14/2023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5/14/2023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5/14/2023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7.m4a"/><Relationship Id="rId7" Type="http://schemas.openxmlformats.org/officeDocument/2006/relationships/image" Target="../media/image6.gif"/><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laits.utexas.edu/tex/gr/adj2.html" TargetMode="External"/><Relationship Id="rId5" Type="http://schemas.openxmlformats.org/officeDocument/2006/relationships/slideLayout" Target="../slideLayouts/slideLayout2.xml"/><Relationship Id="rId4" Type="http://schemas.openxmlformats.org/officeDocument/2006/relationships/audio" Target="../media/media7.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0AF3C-D147-4CE6-989A-E6B754A8AE5C}"/>
              </a:ext>
            </a:extLst>
          </p:cNvPr>
          <p:cNvSpPr>
            <a:spLocks noGrp="1"/>
          </p:cNvSpPr>
          <p:nvPr>
            <p:ph type="ctrTitle"/>
          </p:nvPr>
        </p:nvSpPr>
        <p:spPr>
          <a:xfrm>
            <a:off x="1155192" y="1769575"/>
            <a:ext cx="9966960" cy="3035808"/>
          </a:xfrm>
        </p:spPr>
        <p:txBody>
          <a:bodyPr/>
          <a:lstStyle/>
          <a:p>
            <a:pPr algn="ctr"/>
            <a:r>
              <a:rPr lang="fr-CA" dirty="0"/>
              <a:t>RECAPITULATIF de grammaire</a:t>
            </a:r>
            <a:endParaRPr lang="en-US" dirty="0"/>
          </a:p>
        </p:txBody>
      </p:sp>
      <p:sp>
        <p:nvSpPr>
          <p:cNvPr id="3" name="Subtitle 2">
            <a:extLst>
              <a:ext uri="{FF2B5EF4-FFF2-40B4-BE49-F238E27FC236}">
                <a16:creationId xmlns:a16="http://schemas.microsoft.com/office/drawing/2014/main" id="{DEC14AED-5BA5-4366-B009-CF47E2D5F046}"/>
              </a:ext>
            </a:extLst>
          </p:cNvPr>
          <p:cNvSpPr>
            <a:spLocks noGrp="1"/>
          </p:cNvSpPr>
          <p:nvPr>
            <p:ph type="subTitle" idx="1"/>
          </p:nvPr>
        </p:nvSpPr>
        <p:spPr>
          <a:xfrm>
            <a:off x="1060970" y="5223621"/>
            <a:ext cx="7891272" cy="1069848"/>
          </a:xfrm>
        </p:spPr>
        <p:txBody>
          <a:bodyPr/>
          <a:lstStyle/>
          <a:p>
            <a:r>
              <a:rPr lang="fr-CA" dirty="0"/>
              <a:t>Module 2</a:t>
            </a:r>
            <a:endParaRPr lang="en-US" dirty="0"/>
          </a:p>
        </p:txBody>
      </p:sp>
    </p:spTree>
    <p:extLst>
      <p:ext uri="{BB962C8B-B14F-4D97-AF65-F5344CB8AC3E}">
        <p14:creationId xmlns:p14="http://schemas.microsoft.com/office/powerpoint/2010/main" val="192554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t>
            </a:r>
            <a:r>
              <a:rPr lang="fr-CA" dirty="0" err="1"/>
              <a:t>adjectIFS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6800" y="1811045"/>
            <a:ext cx="10058400" cy="1882065"/>
          </a:xfrm>
        </p:spPr>
        <p:txBody>
          <a:bodyPr>
            <a:normAutofit lnSpcReduction="10000"/>
          </a:bodyPr>
          <a:lstStyle/>
          <a:p>
            <a:r>
              <a:rPr lang="en-US" b="1" dirty="0"/>
              <a:t>forms and uses:</a:t>
            </a:r>
          </a:p>
          <a:p>
            <a:pPr lvl="1">
              <a:buFont typeface="Wingdings" panose="05000000000000000000" pitchFamily="2" charset="2"/>
              <a:buChar char="Ø"/>
            </a:pPr>
            <a:r>
              <a:rPr lang="en-US" dirty="0"/>
              <a:t>an </a:t>
            </a:r>
            <a:r>
              <a:rPr lang="en-US" b="1" dirty="0"/>
              <a:t>adjective</a:t>
            </a:r>
            <a:r>
              <a:rPr lang="en-US" dirty="0"/>
              <a:t> is a word that describes a noun or pronoun. The major differences between adjectives in French and English concern agreement and placement. In French, an adjective is usually placed after the noun it modifies and must agree </a:t>
            </a:r>
            <a:r>
              <a:rPr lang="en-US" b="1" dirty="0"/>
              <a:t>in gender and number </a:t>
            </a:r>
            <a:r>
              <a:rPr lang="en-US" dirty="0"/>
              <a:t>with the noun. </a:t>
            </a:r>
          </a:p>
          <a:p>
            <a:pPr lvl="1">
              <a:buFont typeface="Wingdings" panose="05000000000000000000" pitchFamily="2" charset="2"/>
              <a:buChar char="Ø"/>
            </a:pPr>
            <a:r>
              <a:rPr lang="en-US" dirty="0"/>
              <a:t>When an adjective ends with an “</a:t>
            </a:r>
            <a:r>
              <a:rPr lang="en-US" b="1" dirty="0"/>
              <a:t>e</a:t>
            </a:r>
            <a:r>
              <a:rPr lang="en-US" dirty="0"/>
              <a:t>” its form does NOT change between masculine and feminine singular.</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4BEC9C02-A182-4C95-A820-0718ADBB7B37}"/>
              </a:ext>
            </a:extLst>
          </p:cNvPr>
          <p:cNvGraphicFramePr>
            <a:graphicFrameLocks noGrp="1"/>
          </p:cNvGraphicFramePr>
          <p:nvPr/>
        </p:nvGraphicFramePr>
        <p:xfrm>
          <a:off x="1358283" y="3864639"/>
          <a:ext cx="9241656" cy="2377440"/>
        </p:xfrm>
        <a:graphic>
          <a:graphicData uri="http://schemas.openxmlformats.org/drawingml/2006/table">
            <a:tbl>
              <a:tblPr firstRow="1" bandRow="1">
                <a:tableStyleId>{5C22544A-7EE6-4342-B048-85BDC9FD1C3A}</a:tableStyleId>
              </a:tblPr>
              <a:tblGrid>
                <a:gridCol w="3080552">
                  <a:extLst>
                    <a:ext uri="{9D8B030D-6E8A-4147-A177-3AD203B41FA5}">
                      <a16:colId xmlns:a16="http://schemas.microsoft.com/office/drawing/2014/main" val="3125061844"/>
                    </a:ext>
                  </a:extLst>
                </a:gridCol>
                <a:gridCol w="3080552">
                  <a:extLst>
                    <a:ext uri="{9D8B030D-6E8A-4147-A177-3AD203B41FA5}">
                      <a16:colId xmlns:a16="http://schemas.microsoft.com/office/drawing/2014/main" val="1888215856"/>
                    </a:ext>
                  </a:extLst>
                </a:gridCol>
                <a:gridCol w="3080552">
                  <a:extLst>
                    <a:ext uri="{9D8B030D-6E8A-4147-A177-3AD203B41FA5}">
                      <a16:colId xmlns:a16="http://schemas.microsoft.com/office/drawing/2014/main" val="1519838756"/>
                    </a:ext>
                  </a:extLst>
                </a:gridCol>
              </a:tblGrid>
              <a:tr h="370840">
                <a:tc>
                  <a:txBody>
                    <a:bodyPr/>
                    <a:lstStyle/>
                    <a:p>
                      <a:pPr algn="ctr"/>
                      <a:r>
                        <a:rPr lang="en-US" b="1" dirty="0">
                          <a:solidFill>
                            <a:schemeClr val="bg1"/>
                          </a:solidFill>
                          <a:effectLst/>
                          <a:latin typeface="Arial" panose="020B0604020202020204" pitchFamily="34" charset="0"/>
                        </a:rPr>
                        <a:t>Masculine</a:t>
                      </a:r>
                      <a:br>
                        <a:rPr lang="en-US" b="1" dirty="0">
                          <a:solidFill>
                            <a:schemeClr val="bg1"/>
                          </a:solidFill>
                          <a:effectLst/>
                          <a:latin typeface="Arial" panose="020B0604020202020204" pitchFamily="34" charset="0"/>
                        </a:rPr>
                      </a:br>
                      <a:r>
                        <a:rPr lang="en-US" b="1" dirty="0">
                          <a:solidFill>
                            <a:schemeClr val="bg1"/>
                          </a:solidFill>
                          <a:effectLst/>
                          <a:latin typeface="Arial" panose="020B060402020202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Feminine</a:t>
                      </a:r>
                      <a:br>
                        <a:rPr lang="en-US" b="1" dirty="0">
                          <a:solidFill>
                            <a:schemeClr val="bg1"/>
                          </a:solidFill>
                          <a:effectLst/>
                          <a:latin typeface="Arial" panose="020B0604020202020204" pitchFamily="34" charset="0"/>
                        </a:rPr>
                      </a:br>
                      <a:r>
                        <a:rPr lang="en-US" b="1" dirty="0">
                          <a:solidFill>
                            <a:schemeClr val="bg1"/>
                          </a:solidFill>
                          <a:effectLst/>
                          <a:latin typeface="Arial" panose="020B060402020202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Plural</a:t>
                      </a:r>
                      <a:endParaRPr lang="en-US" dirty="0">
                        <a:solidFill>
                          <a:schemeClr val="bg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343583978"/>
                  </a:ext>
                </a:extLst>
              </a:tr>
              <a:tr h="370840">
                <a:tc>
                  <a:txBody>
                    <a:bodyPr/>
                    <a:lstStyle/>
                    <a:p>
                      <a:pPr algn="ctr"/>
                      <a:r>
                        <a:rPr lang="fr-CA" b="0" dirty="0">
                          <a:solidFill>
                            <a:schemeClr val="tx1"/>
                          </a:solidFill>
                          <a:effectLst/>
                          <a:latin typeface="Arial" panose="020B0604020202020204" pitchFamily="34" charset="0"/>
                        </a:rPr>
                        <a:t>Marc est sport</a:t>
                      </a:r>
                      <a:r>
                        <a:rPr lang="fr-CA" b="1" dirty="0">
                          <a:solidFill>
                            <a:schemeClr val="tx1"/>
                          </a:solidFill>
                          <a:effectLst/>
                          <a:latin typeface="Arial" panose="020B0604020202020204" pitchFamily="34" charset="0"/>
                        </a:rPr>
                        <a:t>if</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J</a:t>
                      </a:r>
                      <a:r>
                        <a:rPr lang="en-US" b="0" dirty="0" err="1">
                          <a:solidFill>
                            <a:schemeClr val="tx1"/>
                          </a:solidFill>
                          <a:effectLst/>
                          <a:latin typeface="Arial" panose="020B0604020202020204" pitchFamily="34" charset="0"/>
                        </a:rPr>
                        <a:t>ulie</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est</a:t>
                      </a:r>
                      <a:r>
                        <a:rPr lang="en-US" b="0" dirty="0">
                          <a:solidFill>
                            <a:schemeClr val="tx1"/>
                          </a:solidFill>
                          <a:effectLst/>
                          <a:latin typeface="Arial" panose="020B0604020202020204" pitchFamily="34" charset="0"/>
                        </a:rPr>
                        <a:t> sporti</a:t>
                      </a:r>
                      <a:r>
                        <a:rPr lang="en-US" b="1" dirty="0">
                          <a:solidFill>
                            <a:schemeClr val="tx1"/>
                          </a:solidFill>
                          <a:effectLst/>
                          <a:latin typeface="Arial" panose="020B0604020202020204" pitchFamily="34" charset="0"/>
                        </a:rPr>
                        <a:t>ve</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Marc et Peter sont sport</a:t>
                      </a:r>
                      <a:r>
                        <a:rPr lang="fr-CA" b="1" dirty="0">
                          <a:solidFill>
                            <a:schemeClr val="tx1"/>
                          </a:solidFill>
                          <a:effectLst/>
                          <a:latin typeface="Arial" panose="020B0604020202020204" pitchFamily="34" charset="0"/>
                        </a:rPr>
                        <a:t>ifs</a:t>
                      </a:r>
                    </a:p>
                    <a:p>
                      <a:pPr algn="ctr"/>
                      <a:r>
                        <a:rPr lang="fr-CA" b="0" dirty="0">
                          <a:solidFill>
                            <a:schemeClr val="tx1"/>
                          </a:solidFill>
                          <a:effectLst/>
                          <a:latin typeface="Arial" panose="020B0604020202020204" pitchFamily="34" charset="0"/>
                        </a:rPr>
                        <a:t>Julie et Emma sont sporti</a:t>
                      </a:r>
                      <a:r>
                        <a:rPr lang="fr-CA" b="1" dirty="0">
                          <a:solidFill>
                            <a:schemeClr val="tx1"/>
                          </a:solidFill>
                          <a:effectLst/>
                          <a:latin typeface="Arial" panose="020B0604020202020204" pitchFamily="34" charset="0"/>
                        </a:rPr>
                        <a:t>ves</a:t>
                      </a:r>
                      <a:endParaRPr lang="en-US" b="0"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1068636912"/>
                  </a:ext>
                </a:extLst>
              </a:tr>
              <a:tr h="370840">
                <a:tc>
                  <a:txBody>
                    <a:bodyPr/>
                    <a:lstStyle/>
                    <a:p>
                      <a:pPr algn="ctr"/>
                      <a:r>
                        <a:rPr lang="fr-CA" b="0" dirty="0">
                          <a:solidFill>
                            <a:schemeClr val="tx1"/>
                          </a:solidFill>
                          <a:effectLst/>
                          <a:latin typeface="Arial" panose="020B0604020202020204" pitchFamily="34" charset="0"/>
                        </a:rPr>
                        <a:t>Marc est gran</a:t>
                      </a:r>
                      <a:r>
                        <a:rPr lang="fr-CA" b="1" dirty="0">
                          <a:solidFill>
                            <a:schemeClr val="tx1"/>
                          </a:solidFill>
                          <a:effectLst/>
                          <a:latin typeface="Arial" panose="020B0604020202020204" pitchFamily="34" charset="0"/>
                        </a:rPr>
                        <a:t>d</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J</a:t>
                      </a:r>
                      <a:r>
                        <a:rPr lang="en-US" b="0" dirty="0" err="1">
                          <a:solidFill>
                            <a:schemeClr val="tx1"/>
                          </a:solidFill>
                          <a:effectLst/>
                          <a:latin typeface="Arial" panose="020B0604020202020204" pitchFamily="34" charset="0"/>
                        </a:rPr>
                        <a:t>ulie</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est</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grand</a:t>
                      </a:r>
                      <a:r>
                        <a:rPr lang="en-US" b="1" dirty="0" err="1">
                          <a:solidFill>
                            <a:schemeClr val="tx1"/>
                          </a:solidFill>
                          <a:effectLst/>
                          <a:latin typeface="Arial" panose="020B0604020202020204" pitchFamily="34" charset="0"/>
                        </a:rPr>
                        <a:t>e</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Marc et Peter sont gran</a:t>
                      </a:r>
                      <a:r>
                        <a:rPr lang="fr-CA" b="1" dirty="0">
                          <a:solidFill>
                            <a:schemeClr val="tx1"/>
                          </a:solidFill>
                          <a:effectLst/>
                          <a:latin typeface="Arial" panose="020B0604020202020204" pitchFamily="34" charset="0"/>
                        </a:rPr>
                        <a:t>ds</a:t>
                      </a:r>
                    </a:p>
                    <a:p>
                      <a:pPr algn="ctr"/>
                      <a:r>
                        <a:rPr lang="fr-CA" b="0" dirty="0">
                          <a:solidFill>
                            <a:schemeClr val="tx1"/>
                          </a:solidFill>
                          <a:effectLst/>
                          <a:latin typeface="Arial" panose="020B0604020202020204" pitchFamily="34" charset="0"/>
                        </a:rPr>
                        <a:t>Julie et Emma sont </a:t>
                      </a:r>
                      <a:r>
                        <a:rPr lang="fr-CA" b="1" dirty="0">
                          <a:solidFill>
                            <a:schemeClr val="tx1"/>
                          </a:solidFill>
                          <a:effectLst/>
                          <a:latin typeface="Arial" panose="020B0604020202020204" pitchFamily="34" charset="0"/>
                        </a:rPr>
                        <a:t>grandes</a:t>
                      </a:r>
                      <a:endParaRPr lang="en-US" b="1"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1719092058"/>
                  </a:ext>
                </a:extLst>
              </a:tr>
              <a:tr h="370840">
                <a:tc>
                  <a:txBody>
                    <a:bodyPr/>
                    <a:lstStyle/>
                    <a:p>
                      <a:pPr algn="ctr"/>
                      <a:r>
                        <a:rPr lang="fr-CA" b="0" dirty="0">
                          <a:solidFill>
                            <a:schemeClr val="tx1"/>
                          </a:solidFill>
                          <a:effectLst/>
                          <a:latin typeface="Arial" panose="020B0604020202020204" pitchFamily="34" charset="0"/>
                        </a:rPr>
                        <a:t>Marc est drôle</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J</a:t>
                      </a:r>
                      <a:r>
                        <a:rPr lang="en-US" b="0" dirty="0" err="1">
                          <a:solidFill>
                            <a:schemeClr val="tx1"/>
                          </a:solidFill>
                          <a:effectLst/>
                          <a:latin typeface="Arial" panose="020B0604020202020204" pitchFamily="34" charset="0"/>
                        </a:rPr>
                        <a:t>ulie</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est</a:t>
                      </a:r>
                      <a:r>
                        <a:rPr lang="en-US" b="0" dirty="0">
                          <a:solidFill>
                            <a:schemeClr val="tx1"/>
                          </a:solidFill>
                          <a:effectLst/>
                          <a:latin typeface="Arial" panose="020B0604020202020204" pitchFamily="34" charset="0"/>
                        </a:rPr>
                        <a:t> </a:t>
                      </a:r>
                      <a:r>
                        <a:rPr lang="en-US" b="0" dirty="0" err="1">
                          <a:solidFill>
                            <a:schemeClr val="tx1"/>
                          </a:solidFill>
                          <a:effectLst/>
                          <a:latin typeface="Arial" panose="020B0604020202020204" pitchFamily="34" charset="0"/>
                        </a:rPr>
                        <a:t>drôle</a:t>
                      </a:r>
                      <a:endParaRPr lang="en-US" b="0" dirty="0">
                        <a:solidFill>
                          <a:schemeClr val="tx1"/>
                        </a:solidFill>
                        <a:effectLst/>
                        <a:latin typeface="Verdana" panose="020B0604030504040204" pitchFamily="34" charset="0"/>
                      </a:endParaRPr>
                    </a:p>
                  </a:txBody>
                  <a:tcPr marL="22860" marR="22860" marT="22860" marB="22860"/>
                </a:tc>
                <a:tc>
                  <a:txBody>
                    <a:bodyPr/>
                    <a:lstStyle/>
                    <a:p>
                      <a:pPr algn="ctr"/>
                      <a:r>
                        <a:rPr lang="fr-CA" b="0" dirty="0">
                          <a:solidFill>
                            <a:schemeClr val="tx1"/>
                          </a:solidFill>
                          <a:effectLst/>
                          <a:latin typeface="Arial" panose="020B0604020202020204" pitchFamily="34" charset="0"/>
                        </a:rPr>
                        <a:t>Marc et Peter sont drôle</a:t>
                      </a:r>
                      <a:r>
                        <a:rPr lang="fr-CA" b="1" dirty="0">
                          <a:solidFill>
                            <a:schemeClr val="tx1"/>
                          </a:solidFill>
                          <a:effectLst/>
                          <a:latin typeface="Arial" panose="020B0604020202020204" pitchFamily="34" charset="0"/>
                        </a:rPr>
                        <a:t>s</a:t>
                      </a:r>
                    </a:p>
                    <a:p>
                      <a:pPr algn="ctr"/>
                      <a:r>
                        <a:rPr lang="fr-CA" b="0" dirty="0">
                          <a:solidFill>
                            <a:schemeClr val="tx1"/>
                          </a:solidFill>
                          <a:effectLst/>
                          <a:latin typeface="Arial" panose="020B0604020202020204" pitchFamily="34" charset="0"/>
                        </a:rPr>
                        <a:t>Julie et Emma sont drôle</a:t>
                      </a:r>
                      <a:r>
                        <a:rPr lang="fr-CA" b="1" dirty="0">
                          <a:solidFill>
                            <a:schemeClr val="tx1"/>
                          </a:solidFill>
                          <a:effectLst/>
                          <a:latin typeface="Arial" panose="020B0604020202020204" pitchFamily="34" charset="0"/>
                        </a:rPr>
                        <a:t>s</a:t>
                      </a:r>
                      <a:endParaRPr lang="en-US" b="1"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98867201"/>
                  </a:ext>
                </a:extLst>
              </a:tr>
            </a:tbl>
          </a:graphicData>
        </a:graphic>
      </p:graphicFrame>
      <p:pic>
        <p:nvPicPr>
          <p:cNvPr id="4" name="adj">
            <a:hlinkClick r:id="" action="ppaction://media"/>
            <a:extLst>
              <a:ext uri="{FF2B5EF4-FFF2-40B4-BE49-F238E27FC236}">
                <a16:creationId xmlns:a16="http://schemas.microsoft.com/office/drawing/2014/main" id="{D57F8C16-0E40-4B3F-A7A9-BBAF132A4D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7975" y="4635759"/>
            <a:ext cx="609600" cy="609600"/>
          </a:xfrm>
          <a:prstGeom prst="rect">
            <a:avLst/>
          </a:prstGeom>
        </p:spPr>
      </p:pic>
    </p:spTree>
    <p:extLst>
      <p:ext uri="{BB962C8B-B14F-4D97-AF65-F5344CB8AC3E}">
        <p14:creationId xmlns:p14="http://schemas.microsoft.com/office/powerpoint/2010/main" val="26270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DETERMINANTS POSSESSIFS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6800" y="1811046"/>
            <a:ext cx="10058400" cy="1278384"/>
          </a:xfrm>
        </p:spPr>
        <p:txBody>
          <a:bodyPr>
            <a:normAutofit/>
          </a:bodyPr>
          <a:lstStyle/>
          <a:p>
            <a:r>
              <a:rPr lang="en-US" b="1" dirty="0"/>
              <a:t>forms and uses</a:t>
            </a:r>
            <a:br>
              <a:rPr lang="en-US" dirty="0"/>
            </a:br>
            <a:r>
              <a:rPr lang="en-US" dirty="0"/>
              <a:t>The possessive determiners serve to express ownership or possession (hence the name). They are also often called possessive adjectives because they agree in gender and number with the noun they introduce.</a:t>
            </a:r>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4BEC9C02-A182-4C95-A820-0718ADBB7B37}"/>
              </a:ext>
            </a:extLst>
          </p:cNvPr>
          <p:cNvGraphicFramePr>
            <a:graphicFrameLocks noGrp="1"/>
          </p:cNvGraphicFramePr>
          <p:nvPr>
            <p:extLst>
              <p:ext uri="{D42A27DB-BD31-4B8C-83A1-F6EECF244321}">
                <p14:modId xmlns:p14="http://schemas.microsoft.com/office/powerpoint/2010/main" val="3107017535"/>
              </p:ext>
            </p:extLst>
          </p:nvPr>
        </p:nvGraphicFramePr>
        <p:xfrm>
          <a:off x="679268" y="3172180"/>
          <a:ext cx="10197736" cy="3266440"/>
        </p:xfrm>
        <a:graphic>
          <a:graphicData uri="http://schemas.openxmlformats.org/drawingml/2006/table">
            <a:tbl>
              <a:tblPr firstRow="1" bandRow="1">
                <a:tableStyleId>{5C22544A-7EE6-4342-B048-85BDC9FD1C3A}</a:tableStyleId>
              </a:tblPr>
              <a:tblGrid>
                <a:gridCol w="2549434">
                  <a:extLst>
                    <a:ext uri="{9D8B030D-6E8A-4147-A177-3AD203B41FA5}">
                      <a16:colId xmlns:a16="http://schemas.microsoft.com/office/drawing/2014/main" val="3125061844"/>
                    </a:ext>
                  </a:extLst>
                </a:gridCol>
                <a:gridCol w="2549434">
                  <a:extLst>
                    <a:ext uri="{9D8B030D-6E8A-4147-A177-3AD203B41FA5}">
                      <a16:colId xmlns:a16="http://schemas.microsoft.com/office/drawing/2014/main" val="1888215856"/>
                    </a:ext>
                  </a:extLst>
                </a:gridCol>
                <a:gridCol w="2549434">
                  <a:extLst>
                    <a:ext uri="{9D8B030D-6E8A-4147-A177-3AD203B41FA5}">
                      <a16:colId xmlns:a16="http://schemas.microsoft.com/office/drawing/2014/main" val="1519838756"/>
                    </a:ext>
                  </a:extLst>
                </a:gridCol>
                <a:gridCol w="2549434">
                  <a:extLst>
                    <a:ext uri="{9D8B030D-6E8A-4147-A177-3AD203B41FA5}">
                      <a16:colId xmlns:a16="http://schemas.microsoft.com/office/drawing/2014/main" val="1495053494"/>
                    </a:ext>
                  </a:extLst>
                </a:gridCol>
              </a:tblGrid>
              <a:tr h="370840">
                <a:tc>
                  <a:txBody>
                    <a:bodyPr/>
                    <a:lstStyle/>
                    <a:p>
                      <a:pPr algn="ctr"/>
                      <a:r>
                        <a:rPr lang="en-US" b="1" dirty="0">
                          <a:solidFill>
                            <a:schemeClr val="bg1"/>
                          </a:solidFill>
                          <a:effectLst/>
                          <a:latin typeface="Arial" panose="020B0604020202020204" pitchFamily="34" charset="0"/>
                        </a:rPr>
                        <a:t>Masculine</a:t>
                      </a:r>
                      <a:br>
                        <a:rPr lang="en-US" b="1" dirty="0">
                          <a:solidFill>
                            <a:schemeClr val="bg1"/>
                          </a:solidFill>
                          <a:effectLst/>
                          <a:latin typeface="Arial" panose="020B0604020202020204" pitchFamily="34" charset="0"/>
                        </a:rPr>
                      </a:br>
                      <a:r>
                        <a:rPr lang="en-US" b="1" dirty="0">
                          <a:solidFill>
                            <a:schemeClr val="bg1"/>
                          </a:solidFill>
                          <a:effectLst/>
                          <a:latin typeface="Arial" panose="020B060402020202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Feminine</a:t>
                      </a:r>
                      <a:br>
                        <a:rPr lang="en-US" b="1" dirty="0">
                          <a:solidFill>
                            <a:schemeClr val="bg1"/>
                          </a:solidFill>
                          <a:effectLst/>
                          <a:latin typeface="Arial" panose="020B0604020202020204" pitchFamily="34" charset="0"/>
                        </a:rPr>
                      </a:br>
                      <a:r>
                        <a:rPr lang="en-US" b="1" dirty="0">
                          <a:solidFill>
                            <a:schemeClr val="bg1"/>
                          </a:solidFill>
                          <a:effectLst/>
                          <a:latin typeface="Arial" panose="020B060402020202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Plural</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Arial" panose="020B0604020202020204" pitchFamily="34" charset="0"/>
                        </a:rPr>
                        <a:t>Translation</a:t>
                      </a:r>
                      <a:endParaRPr lang="en-US" dirty="0">
                        <a:solidFill>
                          <a:schemeClr val="bg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343583978"/>
                  </a:ext>
                </a:extLst>
              </a:tr>
              <a:tr h="370840">
                <a:tc>
                  <a:txBody>
                    <a:bodyPr/>
                    <a:lstStyle/>
                    <a:p>
                      <a:pPr algn="ctr"/>
                      <a:r>
                        <a:rPr lang="en-US" b="1" dirty="0">
                          <a:solidFill>
                            <a:schemeClr val="tx1"/>
                          </a:solidFill>
                          <a:effectLst/>
                          <a:latin typeface="Arial" panose="020B0604020202020204" pitchFamily="34" charset="0"/>
                        </a:rPr>
                        <a:t>mon </a:t>
                      </a:r>
                      <a:r>
                        <a:rPr lang="en-US" b="1" dirty="0" err="1">
                          <a:solidFill>
                            <a:schemeClr val="tx1"/>
                          </a:solidFill>
                          <a:effectLst/>
                          <a:latin typeface="Arial" panose="020B0604020202020204" pitchFamily="34" charset="0"/>
                        </a:rPr>
                        <a:t>chien</a:t>
                      </a:r>
                      <a:endParaRPr lang="en-US" dirty="0">
                        <a:solidFill>
                          <a:schemeClr val="tx1"/>
                        </a:solidFill>
                        <a:effectLst/>
                        <a:latin typeface="Verdana" panose="020B0604030504040204" pitchFamily="34" charset="0"/>
                      </a:endParaRPr>
                    </a:p>
                  </a:txBody>
                  <a:tcPr marL="22860" marR="22860" marT="22860" marB="22860"/>
                </a:tc>
                <a:tc>
                  <a:txBody>
                    <a:bodyPr/>
                    <a:lstStyle/>
                    <a:p>
                      <a:pPr algn="ctr"/>
                      <a:r>
                        <a:rPr lang="en-US" b="1" dirty="0">
                          <a:solidFill>
                            <a:schemeClr val="tx1"/>
                          </a:solidFill>
                          <a:effectLst/>
                          <a:latin typeface="Arial" panose="020B0604020202020204" pitchFamily="34" charset="0"/>
                        </a:rPr>
                        <a:t>ma </a:t>
                      </a:r>
                      <a:r>
                        <a:rPr lang="en-US" b="1" dirty="0" err="1">
                          <a:solidFill>
                            <a:schemeClr val="tx1"/>
                          </a:solidFill>
                          <a:effectLst/>
                          <a:latin typeface="Arial" panose="020B0604020202020204" pitchFamily="34" charset="0"/>
                        </a:rPr>
                        <a:t>chienne</a:t>
                      </a:r>
                      <a:endParaRPr lang="en-US" dirty="0">
                        <a:solidFill>
                          <a:schemeClr val="tx1"/>
                        </a:solidFill>
                        <a:effectLst/>
                        <a:latin typeface="Verdana" panose="020B0604030504040204" pitchFamily="34" charset="0"/>
                      </a:endParaRPr>
                    </a:p>
                  </a:txBody>
                  <a:tcPr marL="22860" marR="22860" marT="22860" marB="22860"/>
                </a:tc>
                <a:tc>
                  <a:txBody>
                    <a:bodyPr/>
                    <a:lstStyle/>
                    <a:p>
                      <a:pPr algn="ctr"/>
                      <a:r>
                        <a:rPr lang="en-US" b="1" dirty="0" err="1">
                          <a:solidFill>
                            <a:schemeClr val="tx1"/>
                          </a:solidFill>
                          <a:effectLst/>
                          <a:latin typeface="Arial" panose="020B0604020202020204" pitchFamily="34" charset="0"/>
                        </a:rPr>
                        <a:t>mes</a:t>
                      </a:r>
                      <a:r>
                        <a:rPr lang="en-US" b="1" dirty="0">
                          <a:solidFill>
                            <a:schemeClr val="tx1"/>
                          </a:solidFill>
                          <a:effectLst/>
                          <a:latin typeface="Arial" panose="020B0604020202020204" pitchFamily="34" charset="0"/>
                        </a:rPr>
                        <a:t> </a:t>
                      </a:r>
                      <a:r>
                        <a:rPr lang="en-US" b="1" dirty="0" err="1">
                          <a:solidFill>
                            <a:schemeClr val="tx1"/>
                          </a:solidFill>
                          <a:effectLst/>
                          <a:latin typeface="Arial" panose="020B0604020202020204" pitchFamily="34" charset="0"/>
                        </a:rPr>
                        <a:t>chiens</a:t>
                      </a:r>
                      <a:r>
                        <a:rPr lang="en-US" b="1" dirty="0">
                          <a:solidFill>
                            <a:schemeClr val="tx1"/>
                          </a:solidFill>
                          <a:effectLst/>
                          <a:latin typeface="Arial" panose="020B0604020202020204" pitchFamily="34" charset="0"/>
                        </a:rPr>
                        <a:t>/</a:t>
                      </a:r>
                      <a:r>
                        <a:rPr lang="en-US" b="1" dirty="0" err="1">
                          <a:solidFill>
                            <a:schemeClr val="tx1"/>
                          </a:solidFill>
                          <a:effectLst/>
                          <a:latin typeface="Arial" panose="020B0604020202020204" pitchFamily="34" charset="0"/>
                        </a:rPr>
                        <a:t>mes</a:t>
                      </a:r>
                      <a:r>
                        <a:rPr lang="en-US" b="1" dirty="0">
                          <a:solidFill>
                            <a:schemeClr val="tx1"/>
                          </a:solidFill>
                          <a:effectLst/>
                          <a:latin typeface="Arial" panose="020B0604020202020204" pitchFamily="34" charset="0"/>
                        </a:rPr>
                        <a:t> </a:t>
                      </a:r>
                      <a:r>
                        <a:rPr lang="en-US" b="1" dirty="0" err="1">
                          <a:solidFill>
                            <a:schemeClr val="tx1"/>
                          </a:solidFill>
                          <a:effectLst/>
                          <a:latin typeface="Arial" panose="020B0604020202020204" pitchFamily="34" charset="0"/>
                        </a:rPr>
                        <a:t>chiennes</a:t>
                      </a:r>
                      <a:endParaRPr lang="en-US" dirty="0">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my</a:t>
                      </a:r>
                    </a:p>
                  </a:txBody>
                  <a:tcPr marL="22860" marR="22860" marT="22860" marB="22860"/>
                </a:tc>
                <a:extLst>
                  <a:ext uri="{0D108BD9-81ED-4DB2-BD59-A6C34878D82A}">
                    <a16:rowId xmlns:a16="http://schemas.microsoft.com/office/drawing/2014/main" val="1068636912"/>
                  </a:ext>
                </a:extLst>
              </a:tr>
              <a:tr h="370840">
                <a:tc>
                  <a:txBody>
                    <a:bodyPr/>
                    <a:lstStyle/>
                    <a:p>
                      <a:pPr algn="ctr"/>
                      <a:r>
                        <a:rPr lang="en-US" b="1">
                          <a:solidFill>
                            <a:schemeClr val="tx1"/>
                          </a:solidFill>
                          <a:effectLst/>
                          <a:latin typeface="Arial" panose="020B0604020202020204" pitchFamily="34" charset="0"/>
                        </a:rPr>
                        <a:t>ton</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ta</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tes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your (familiar)</a:t>
                      </a:r>
                    </a:p>
                  </a:txBody>
                  <a:tcPr marL="22860" marR="22860" marT="22860" marB="22860"/>
                </a:tc>
                <a:extLst>
                  <a:ext uri="{0D108BD9-81ED-4DB2-BD59-A6C34878D82A}">
                    <a16:rowId xmlns:a16="http://schemas.microsoft.com/office/drawing/2014/main" val="1719092058"/>
                  </a:ext>
                </a:extLst>
              </a:tr>
              <a:tr h="370840">
                <a:tc>
                  <a:txBody>
                    <a:bodyPr/>
                    <a:lstStyle/>
                    <a:p>
                      <a:pPr algn="ctr"/>
                      <a:r>
                        <a:rPr lang="en-US" b="1" dirty="0">
                          <a:solidFill>
                            <a:schemeClr val="tx1"/>
                          </a:solidFill>
                          <a:effectLst/>
                          <a:latin typeface="Arial" panose="020B0604020202020204" pitchFamily="34" charset="0"/>
                        </a:rPr>
                        <a:t>son</a:t>
                      </a:r>
                      <a:endParaRPr lang="en-US" dirty="0">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sa</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ses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his or her or its</a:t>
                      </a:r>
                    </a:p>
                  </a:txBody>
                  <a:tcPr marL="22860" marR="22860" marT="22860" marB="22860"/>
                </a:tc>
                <a:extLst>
                  <a:ext uri="{0D108BD9-81ED-4DB2-BD59-A6C34878D82A}">
                    <a16:rowId xmlns:a16="http://schemas.microsoft.com/office/drawing/2014/main" val="298867201"/>
                  </a:ext>
                </a:extLst>
              </a:tr>
              <a:tr h="370840">
                <a:tc>
                  <a:txBody>
                    <a:bodyPr/>
                    <a:lstStyle/>
                    <a:p>
                      <a:pPr algn="ctr"/>
                      <a:r>
                        <a:rPr lang="en-US" b="1">
                          <a:solidFill>
                            <a:schemeClr val="tx1"/>
                          </a:solidFill>
                          <a:effectLst/>
                          <a:latin typeface="Arial" panose="020B0604020202020204" pitchFamily="34" charset="0"/>
                        </a:rPr>
                        <a:t>notre</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notre</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nos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our</a:t>
                      </a:r>
                    </a:p>
                  </a:txBody>
                  <a:tcPr marL="22860" marR="22860" marT="22860" marB="22860"/>
                </a:tc>
                <a:extLst>
                  <a:ext uri="{0D108BD9-81ED-4DB2-BD59-A6C34878D82A}">
                    <a16:rowId xmlns:a16="http://schemas.microsoft.com/office/drawing/2014/main" val="1772031015"/>
                  </a:ext>
                </a:extLst>
              </a:tr>
              <a:tr h="370840">
                <a:tc>
                  <a:txBody>
                    <a:bodyPr/>
                    <a:lstStyle/>
                    <a:p>
                      <a:pPr algn="ctr"/>
                      <a:r>
                        <a:rPr lang="en-US" b="1">
                          <a:solidFill>
                            <a:schemeClr val="tx1"/>
                          </a:solidFill>
                          <a:effectLst/>
                          <a:latin typeface="Arial" panose="020B0604020202020204" pitchFamily="34" charset="0"/>
                        </a:rPr>
                        <a:t>votre</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votre</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vos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a:solidFill>
                            <a:schemeClr val="tx1"/>
                          </a:solidFill>
                          <a:effectLst/>
                          <a:latin typeface="Verdana" panose="020B0604030504040204" pitchFamily="34" charset="0"/>
                        </a:rPr>
                        <a:t>your (formal or plural)</a:t>
                      </a:r>
                    </a:p>
                  </a:txBody>
                  <a:tcPr marL="22860" marR="22860" marT="22860" marB="22860"/>
                </a:tc>
                <a:extLst>
                  <a:ext uri="{0D108BD9-81ED-4DB2-BD59-A6C34878D82A}">
                    <a16:rowId xmlns:a16="http://schemas.microsoft.com/office/drawing/2014/main" val="2529413168"/>
                  </a:ext>
                </a:extLst>
              </a:tr>
              <a:tr h="370840">
                <a:tc>
                  <a:txBody>
                    <a:bodyPr/>
                    <a:lstStyle/>
                    <a:p>
                      <a:pPr algn="ctr"/>
                      <a:r>
                        <a:rPr lang="en-US" b="1">
                          <a:solidFill>
                            <a:schemeClr val="tx1"/>
                          </a:solidFill>
                          <a:effectLst/>
                          <a:latin typeface="Arial" panose="020B0604020202020204" pitchFamily="34" charset="0"/>
                        </a:rPr>
                        <a:t>leur</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leur</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b="1">
                          <a:solidFill>
                            <a:schemeClr val="tx1"/>
                          </a:solidFill>
                          <a:effectLst/>
                          <a:latin typeface="Arial" panose="020B0604020202020204" pitchFamily="34" charset="0"/>
                        </a:rPr>
                        <a:t>leurs</a:t>
                      </a:r>
                      <a:endParaRPr lang="en-US">
                        <a:solidFill>
                          <a:schemeClr val="tx1"/>
                        </a:solidFill>
                        <a:effectLst/>
                        <a:latin typeface="Verdana" panose="020B0604030504040204" pitchFamily="34" charset="0"/>
                      </a:endParaRPr>
                    </a:p>
                  </a:txBody>
                  <a:tcPr marL="22860" marR="22860" marT="22860" marB="22860"/>
                </a:tc>
                <a:tc>
                  <a:txBody>
                    <a:bodyPr/>
                    <a:lstStyle/>
                    <a:p>
                      <a:pPr algn="ctr"/>
                      <a:r>
                        <a:rPr lang="en-US" dirty="0">
                          <a:solidFill>
                            <a:schemeClr val="tx1"/>
                          </a:solidFill>
                          <a:effectLst/>
                          <a:latin typeface="Verdana" panose="020B0604030504040204" pitchFamily="34" charset="0"/>
                        </a:rPr>
                        <a:t>their</a:t>
                      </a:r>
                    </a:p>
                  </a:txBody>
                  <a:tcPr marL="22860" marR="22860" marT="22860" marB="22860"/>
                </a:tc>
                <a:extLst>
                  <a:ext uri="{0D108BD9-81ED-4DB2-BD59-A6C34878D82A}">
                    <a16:rowId xmlns:a16="http://schemas.microsoft.com/office/drawing/2014/main" val="1675583480"/>
                  </a:ext>
                </a:extLst>
              </a:tr>
            </a:tbl>
          </a:graphicData>
        </a:graphic>
      </p:graphicFrame>
      <p:pic>
        <p:nvPicPr>
          <p:cNvPr id="4" name="Recorded Sound">
            <a:hlinkClick r:id="" action="ppaction://media"/>
            <a:extLst>
              <a:ext uri="{FF2B5EF4-FFF2-40B4-BE49-F238E27FC236}">
                <a16:creationId xmlns:a16="http://schemas.microsoft.com/office/drawing/2014/main" id="{03DFC263-594E-4C25-B23E-85C51E0696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10461" y="861989"/>
            <a:ext cx="487363" cy="487363"/>
          </a:xfrm>
          <a:prstGeom prst="rect">
            <a:avLst/>
          </a:prstGeom>
        </p:spPr>
      </p:pic>
    </p:spTree>
    <p:extLst>
      <p:ext uri="{BB962C8B-B14F-4D97-AF65-F5344CB8AC3E}">
        <p14:creationId xmlns:p14="http://schemas.microsoft.com/office/powerpoint/2010/main" val="23023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p:txBody>
          <a:bodyPr/>
          <a:lstStyle/>
          <a:p>
            <a:pPr algn="ctr"/>
            <a:r>
              <a:rPr lang="fr-CA" dirty="0"/>
              <a:t>STRUCTURE </a:t>
            </a:r>
            <a:r>
              <a:rPr lang="fr-CA" dirty="0" err="1"/>
              <a:t>with</a:t>
            </a:r>
            <a:r>
              <a:rPr lang="fr-CA" dirty="0"/>
              <a:t> aimer/</a:t>
            </a:r>
            <a:r>
              <a:rPr lang="fr-CA" dirty="0" err="1"/>
              <a:t>detester</a:t>
            </a:r>
            <a:r>
              <a:rPr lang="fr-CA" dirty="0"/>
              <a:t>/adorer</a:t>
            </a:r>
            <a:endParaRPr lang="en-US" dirty="0"/>
          </a:p>
        </p:txBody>
      </p:sp>
      <p:graphicFrame>
        <p:nvGraphicFramePr>
          <p:cNvPr id="7" name="Table 6">
            <a:extLst>
              <a:ext uri="{FF2B5EF4-FFF2-40B4-BE49-F238E27FC236}">
                <a16:creationId xmlns:a16="http://schemas.microsoft.com/office/drawing/2014/main" id="{C68A5623-8596-4C71-A237-A03B6191A42C}"/>
              </a:ext>
            </a:extLst>
          </p:cNvPr>
          <p:cNvGraphicFramePr>
            <a:graphicFrameLocks noGrp="1"/>
          </p:cNvGraphicFramePr>
          <p:nvPr>
            <p:extLst>
              <p:ext uri="{D42A27DB-BD31-4B8C-83A1-F6EECF244321}">
                <p14:modId xmlns:p14="http://schemas.microsoft.com/office/powerpoint/2010/main" val="1421134265"/>
              </p:ext>
            </p:extLst>
          </p:nvPr>
        </p:nvGraphicFramePr>
        <p:xfrm>
          <a:off x="1069848" y="3805839"/>
          <a:ext cx="9917926" cy="1585718"/>
        </p:xfrm>
        <a:graphic>
          <a:graphicData uri="http://schemas.openxmlformats.org/drawingml/2006/table">
            <a:tbl>
              <a:tblPr firstRow="1" bandRow="1">
                <a:tableStyleId>{5C22544A-7EE6-4342-B048-85BDC9FD1C3A}</a:tableStyleId>
              </a:tblPr>
              <a:tblGrid>
                <a:gridCol w="4990819">
                  <a:extLst>
                    <a:ext uri="{9D8B030D-6E8A-4147-A177-3AD203B41FA5}">
                      <a16:colId xmlns:a16="http://schemas.microsoft.com/office/drawing/2014/main" val="3360423447"/>
                    </a:ext>
                  </a:extLst>
                </a:gridCol>
                <a:gridCol w="4927107">
                  <a:extLst>
                    <a:ext uri="{9D8B030D-6E8A-4147-A177-3AD203B41FA5}">
                      <a16:colId xmlns:a16="http://schemas.microsoft.com/office/drawing/2014/main" val="3999976291"/>
                    </a:ext>
                  </a:extLst>
                </a:gridCol>
              </a:tblGrid>
              <a:tr h="473198">
                <a:tc>
                  <a:txBody>
                    <a:bodyPr/>
                    <a:lstStyle/>
                    <a:p>
                      <a:pPr algn="ctr"/>
                      <a:r>
                        <a:rPr lang="fr-CA" sz="1800" b="1" kern="1200" dirty="0">
                          <a:solidFill>
                            <a:schemeClr val="dk1"/>
                          </a:solidFill>
                          <a:latin typeface="+mn-lt"/>
                          <a:ea typeface="+mn-ea"/>
                          <a:cs typeface="+mn-cs"/>
                        </a:rPr>
                        <a:t>AFFIRMATION</a:t>
                      </a:r>
                      <a:endParaRPr lang="en-US" sz="1800" b="1" kern="1200" dirty="0">
                        <a:solidFill>
                          <a:schemeClr val="dk1"/>
                        </a:solidFill>
                        <a:latin typeface="+mn-lt"/>
                        <a:ea typeface="+mn-ea"/>
                        <a:cs typeface="+mn-cs"/>
                      </a:endParaRPr>
                    </a:p>
                  </a:txBody>
                  <a:tcPr/>
                </a:tc>
                <a:tc>
                  <a:txBody>
                    <a:bodyPr/>
                    <a:lstStyle/>
                    <a:p>
                      <a:pPr algn="ctr"/>
                      <a:r>
                        <a:rPr lang="fr-CA" sz="1800" b="1" kern="1200" dirty="0">
                          <a:solidFill>
                            <a:schemeClr val="dk1"/>
                          </a:solidFill>
                          <a:latin typeface="+mn-lt"/>
                          <a:ea typeface="+mn-ea"/>
                          <a:cs typeface="+mn-cs"/>
                        </a:rPr>
                        <a:t>NEGATION</a:t>
                      </a: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30961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J’adore le foot</a:t>
                      </a:r>
                      <a:endParaRPr lang="en-US" sz="1800" b="0" kern="1200" dirty="0">
                        <a:solidFill>
                          <a:schemeClr val="dk1"/>
                        </a:solidFill>
                        <a:latin typeface="+mn-lt"/>
                        <a:ea typeface="+mn-ea"/>
                        <a:cs typeface="+mn-cs"/>
                      </a:endParaRPr>
                    </a:p>
                  </a:txBody>
                  <a:tcPr/>
                </a:tc>
                <a:tc>
                  <a:txBody>
                    <a:bodyPr/>
                    <a:lstStyle/>
                    <a:p>
                      <a:r>
                        <a:rPr lang="fr-CA" b="0" dirty="0"/>
                        <a:t>Nous n’adorons pas le foot</a:t>
                      </a:r>
                      <a:endParaRPr lang="en-US" b="0" dirty="0"/>
                    </a:p>
                  </a:txBody>
                  <a:tcPr/>
                </a:tc>
                <a:extLst>
                  <a:ext uri="{0D108BD9-81ED-4DB2-BD59-A6C34878D82A}">
                    <a16:rowId xmlns:a16="http://schemas.microsoft.com/office/drawing/2014/main" val="3598803349"/>
                  </a:ext>
                </a:extLst>
              </a:tr>
              <a:tr h="370840">
                <a:tc>
                  <a:txBody>
                    <a:bodyPr/>
                    <a:lstStyle/>
                    <a:p>
                      <a:r>
                        <a:rPr lang="fr-CA" b="0" dirty="0"/>
                        <a:t>Tu aimes la glace</a:t>
                      </a:r>
                      <a:endParaRPr lang="en-US" b="0" dirty="0"/>
                    </a:p>
                  </a:txBody>
                  <a:tcPr/>
                </a:tc>
                <a:tc>
                  <a:txBody>
                    <a:bodyPr/>
                    <a:lstStyle/>
                    <a:p>
                      <a:r>
                        <a:rPr lang="fr-CA" b="0" dirty="0"/>
                        <a:t>Vous ne détestez pas la glace</a:t>
                      </a:r>
                      <a:endParaRPr lang="en-US" b="0" dirty="0"/>
                    </a:p>
                  </a:txBody>
                  <a:tcPr/>
                </a:tc>
                <a:extLst>
                  <a:ext uri="{0D108BD9-81ED-4DB2-BD59-A6C34878D82A}">
                    <a16:rowId xmlns:a16="http://schemas.microsoft.com/office/drawing/2014/main" val="1120331043"/>
                  </a:ext>
                </a:extLst>
              </a:tr>
              <a:tr h="370840">
                <a:tc>
                  <a:txBody>
                    <a:bodyPr/>
                    <a:lstStyle/>
                    <a:p>
                      <a:r>
                        <a:rPr lang="fr-CA" dirty="0"/>
                        <a:t>Elle/il déteste les chats</a:t>
                      </a:r>
                      <a:endParaRPr lang="en-US" dirty="0"/>
                    </a:p>
                  </a:txBody>
                  <a:tcPr/>
                </a:tc>
                <a:tc>
                  <a:txBody>
                    <a:bodyPr/>
                    <a:lstStyle/>
                    <a:p>
                      <a:r>
                        <a:rPr lang="fr-CA" b="0" dirty="0"/>
                        <a:t>Elles/ils ne détestent pas les chats</a:t>
                      </a:r>
                      <a:endParaRPr lang="en-US" b="0" dirty="0"/>
                    </a:p>
                  </a:txBody>
                  <a:tcPr/>
                </a:tc>
                <a:extLst>
                  <a:ext uri="{0D108BD9-81ED-4DB2-BD59-A6C34878D82A}">
                    <a16:rowId xmlns:a16="http://schemas.microsoft.com/office/drawing/2014/main" val="1063200314"/>
                  </a:ext>
                </a:extLst>
              </a:tr>
            </a:tbl>
          </a:graphicData>
        </a:graphic>
      </p:graphicFrame>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9848" y="2246335"/>
            <a:ext cx="10058400" cy="1420143"/>
          </a:xfrm>
        </p:spPr>
        <p:txBody>
          <a:bodyPr>
            <a:normAutofit fontScale="77500" lnSpcReduction="20000"/>
          </a:bodyPr>
          <a:lstStyle/>
          <a:p>
            <a:r>
              <a:rPr lang="fr-CA" b="1" dirty="0" err="1"/>
              <a:t>These</a:t>
            </a:r>
            <a:r>
              <a:rPr lang="fr-CA" b="1" dirty="0"/>
              <a:t> </a:t>
            </a:r>
            <a:r>
              <a:rPr lang="fr-CA" b="1" dirty="0" err="1"/>
              <a:t>verbs</a:t>
            </a:r>
            <a:r>
              <a:rPr lang="fr-CA" b="1" dirty="0"/>
              <a:t> are –ER </a:t>
            </a:r>
            <a:r>
              <a:rPr lang="fr-CA" b="1" dirty="0" err="1"/>
              <a:t>regular</a:t>
            </a:r>
            <a:r>
              <a:rPr lang="fr-CA" b="1" dirty="0"/>
              <a:t> </a:t>
            </a:r>
            <a:r>
              <a:rPr lang="fr-CA" b="1" dirty="0" err="1"/>
              <a:t>verbs</a:t>
            </a:r>
            <a:r>
              <a:rPr lang="fr-CA" b="1" dirty="0"/>
              <a:t>, 1st </a:t>
            </a:r>
            <a:r>
              <a:rPr lang="fr-CA" b="1" dirty="0" err="1"/>
              <a:t>category</a:t>
            </a:r>
            <a:r>
              <a:rPr lang="fr-CA" b="1" dirty="0"/>
              <a:t>. </a:t>
            </a:r>
            <a:r>
              <a:rPr lang="fr-CA" b="1" dirty="0" err="1"/>
              <a:t>Therefore</a:t>
            </a:r>
            <a:r>
              <a:rPr lang="fr-CA" b="1" dirty="0"/>
              <a:t> </a:t>
            </a:r>
            <a:r>
              <a:rPr lang="fr-CA" b="1" dirty="0" err="1"/>
              <a:t>they</a:t>
            </a:r>
            <a:r>
              <a:rPr lang="fr-CA" b="1" dirty="0"/>
              <a:t> are </a:t>
            </a:r>
            <a:r>
              <a:rPr lang="fr-CA" b="1" dirty="0" err="1"/>
              <a:t>conjugated</a:t>
            </a:r>
            <a:r>
              <a:rPr lang="fr-CA" b="1" dirty="0"/>
              <a:t> the </a:t>
            </a:r>
            <a:r>
              <a:rPr lang="fr-CA" b="1" dirty="0" err="1"/>
              <a:t>same</a:t>
            </a:r>
            <a:r>
              <a:rPr lang="fr-CA" b="1" dirty="0"/>
              <a:t> </a:t>
            </a:r>
            <a:r>
              <a:rPr lang="fr-CA" b="1" dirty="0" err="1"/>
              <a:t>way</a:t>
            </a:r>
            <a:r>
              <a:rPr lang="fr-CA" b="1" dirty="0"/>
              <a:t>.</a:t>
            </a:r>
          </a:p>
          <a:p>
            <a:r>
              <a:rPr lang="fr-CA" b="1" dirty="0" err="1"/>
              <a:t>When</a:t>
            </a:r>
            <a:r>
              <a:rPr lang="fr-CA" b="1" dirty="0"/>
              <a:t> </a:t>
            </a:r>
            <a:r>
              <a:rPr lang="fr-CA" b="1" dirty="0" err="1"/>
              <a:t>you</a:t>
            </a:r>
            <a:r>
              <a:rPr lang="fr-CA" b="1" dirty="0"/>
              <a:t> talk about </a:t>
            </a:r>
            <a:r>
              <a:rPr lang="fr-CA" b="1" dirty="0" err="1"/>
              <a:t>your</a:t>
            </a:r>
            <a:r>
              <a:rPr lang="fr-CA" b="1" dirty="0"/>
              <a:t> taste, </a:t>
            </a:r>
            <a:r>
              <a:rPr lang="fr-CA" b="1" dirty="0" err="1"/>
              <a:t>you</a:t>
            </a:r>
            <a:r>
              <a:rPr lang="fr-CA" b="1" dirty="0"/>
              <a:t> </a:t>
            </a:r>
            <a:r>
              <a:rPr lang="fr-CA" b="1" dirty="0" err="1"/>
              <a:t>will</a:t>
            </a:r>
            <a:r>
              <a:rPr lang="fr-CA" b="1" dirty="0"/>
              <a:t> use:</a:t>
            </a:r>
          </a:p>
          <a:p>
            <a:pPr lvl="1">
              <a:buFont typeface="Wingdings" panose="05000000000000000000" pitchFamily="2" charset="2"/>
              <a:buChar char="Ø"/>
            </a:pPr>
            <a:r>
              <a:rPr lang="fr-CA" dirty="0"/>
              <a:t>AIMER (to like) + </a:t>
            </a:r>
            <a:r>
              <a:rPr lang="fr-CA" dirty="0" err="1"/>
              <a:t>definite</a:t>
            </a:r>
            <a:r>
              <a:rPr lang="fr-CA" dirty="0"/>
              <a:t> article</a:t>
            </a:r>
          </a:p>
          <a:p>
            <a:pPr lvl="1">
              <a:buFont typeface="Wingdings" panose="05000000000000000000" pitchFamily="2" charset="2"/>
              <a:buChar char="Ø"/>
            </a:pPr>
            <a:r>
              <a:rPr lang="fr-CA" dirty="0"/>
              <a:t>ADORER (to love) + </a:t>
            </a:r>
            <a:r>
              <a:rPr lang="fr-CA" dirty="0" err="1"/>
              <a:t>definite</a:t>
            </a:r>
            <a:r>
              <a:rPr lang="fr-CA" dirty="0"/>
              <a:t> article</a:t>
            </a:r>
          </a:p>
          <a:p>
            <a:pPr lvl="1">
              <a:buFont typeface="Wingdings" panose="05000000000000000000" pitchFamily="2" charset="2"/>
              <a:buChar char="Ø"/>
            </a:pPr>
            <a:r>
              <a:rPr lang="fr-CA" dirty="0"/>
              <a:t>DÉTESTER (to </a:t>
            </a:r>
            <a:r>
              <a:rPr lang="fr-CA" dirty="0" err="1"/>
              <a:t>hate</a:t>
            </a:r>
            <a:r>
              <a:rPr lang="fr-CA" dirty="0"/>
              <a:t>) + </a:t>
            </a:r>
            <a:r>
              <a:rPr lang="fr-CA" dirty="0" err="1"/>
              <a:t>definite</a:t>
            </a:r>
            <a:r>
              <a:rPr lang="fr-CA" dirty="0"/>
              <a:t> article</a:t>
            </a:r>
          </a:p>
        </p:txBody>
      </p:sp>
    </p:spTree>
    <p:extLst>
      <p:ext uri="{BB962C8B-B14F-4D97-AF65-F5344CB8AC3E}">
        <p14:creationId xmlns:p14="http://schemas.microsoft.com/office/powerpoint/2010/main" val="794886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5098-649D-4598-863D-5068E846D0DC}"/>
              </a:ext>
            </a:extLst>
          </p:cNvPr>
          <p:cNvSpPr>
            <a:spLocks noGrp="1"/>
          </p:cNvSpPr>
          <p:nvPr>
            <p:ph type="ctrTitle"/>
          </p:nvPr>
        </p:nvSpPr>
        <p:spPr/>
        <p:txBody>
          <a:bodyPr/>
          <a:lstStyle/>
          <a:p>
            <a:pPr algn="ctr"/>
            <a:r>
              <a:rPr lang="en-US" b="1" dirty="0"/>
              <a:t>Module 2</a:t>
            </a:r>
          </a:p>
        </p:txBody>
      </p:sp>
      <p:sp>
        <p:nvSpPr>
          <p:cNvPr id="3" name="Subtitle 2">
            <a:extLst>
              <a:ext uri="{FF2B5EF4-FFF2-40B4-BE49-F238E27FC236}">
                <a16:creationId xmlns:a16="http://schemas.microsoft.com/office/drawing/2014/main" id="{3E4E3206-FDF4-43F3-9543-CDF2126461E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04205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p:txBody>
          <a:bodyPr/>
          <a:lstStyle/>
          <a:p>
            <a:pPr algn="ctr"/>
            <a:r>
              <a:rPr lang="fr-CA" dirty="0"/>
              <a:t>LA NEGATION</a:t>
            </a:r>
            <a:endParaRPr lang="en-US" dirty="0"/>
          </a:p>
        </p:txBody>
      </p:sp>
      <p:sp>
        <p:nvSpPr>
          <p:cNvPr id="5" name="TextBox 4">
            <a:extLst>
              <a:ext uri="{FF2B5EF4-FFF2-40B4-BE49-F238E27FC236}">
                <a16:creationId xmlns:a16="http://schemas.microsoft.com/office/drawing/2014/main" id="{2A3AC0BC-A464-440B-BA3C-90218D8706F9}"/>
              </a:ext>
            </a:extLst>
          </p:cNvPr>
          <p:cNvSpPr txBox="1"/>
          <p:nvPr/>
        </p:nvSpPr>
        <p:spPr>
          <a:xfrm>
            <a:off x="1180730" y="1724644"/>
            <a:ext cx="9941422" cy="3693319"/>
          </a:xfrm>
          <a:prstGeom prst="rect">
            <a:avLst/>
          </a:prstGeom>
          <a:noFill/>
        </p:spPr>
        <p:txBody>
          <a:bodyPr wrap="square" rtlCol="0">
            <a:spAutoFit/>
          </a:bodyPr>
          <a:lstStyle/>
          <a:p>
            <a:endParaRPr lang="fr-CA" dirty="0"/>
          </a:p>
          <a:p>
            <a:r>
              <a:rPr lang="fr-CA" dirty="0"/>
              <a:t>The structure of the </a:t>
            </a:r>
            <a:r>
              <a:rPr lang="fr-CA" dirty="0" err="1"/>
              <a:t>negation</a:t>
            </a:r>
            <a:r>
              <a:rPr lang="fr-CA" dirty="0"/>
              <a:t> </a:t>
            </a:r>
            <a:r>
              <a:rPr lang="fr-CA" dirty="0" err="1"/>
              <a:t>is</a:t>
            </a:r>
            <a:r>
              <a:rPr lang="fr-CA" dirty="0"/>
              <a:t> the </a:t>
            </a:r>
            <a:r>
              <a:rPr lang="fr-CA" dirty="0" err="1"/>
              <a:t>following</a:t>
            </a:r>
            <a:r>
              <a:rPr lang="fr-CA" dirty="0"/>
              <a:t>:</a:t>
            </a:r>
          </a:p>
          <a:p>
            <a:endParaRPr lang="fr-CA" dirty="0"/>
          </a:p>
          <a:p>
            <a:pPr algn="ctr"/>
            <a:r>
              <a:rPr lang="fr-CA" dirty="0"/>
              <a:t>  </a:t>
            </a:r>
            <a:r>
              <a:rPr lang="fr-CA" b="1" dirty="0" err="1"/>
              <a:t>subject</a:t>
            </a:r>
            <a:r>
              <a:rPr lang="fr-CA" b="1" dirty="0"/>
              <a:t>+ NE+ </a:t>
            </a:r>
            <a:r>
              <a:rPr lang="fr-CA" b="1" dirty="0" err="1"/>
              <a:t>conjugated</a:t>
            </a:r>
            <a:r>
              <a:rPr lang="fr-CA" b="1" dirty="0"/>
              <a:t> </a:t>
            </a:r>
            <a:r>
              <a:rPr lang="fr-CA" b="1" dirty="0" err="1"/>
              <a:t>verb</a:t>
            </a:r>
            <a:r>
              <a:rPr lang="fr-CA" b="1" dirty="0"/>
              <a:t>+ PAS</a:t>
            </a:r>
          </a:p>
          <a:p>
            <a:pPr algn="ctr"/>
            <a:endParaRPr lang="fr-CA" b="1" dirty="0"/>
          </a:p>
          <a:p>
            <a:pPr algn="ctr"/>
            <a:endParaRPr lang="fr-CA" b="1" dirty="0"/>
          </a:p>
          <a:p>
            <a:pPr algn="ctr"/>
            <a:endParaRPr lang="fr-CA" b="1" dirty="0"/>
          </a:p>
          <a:p>
            <a:pPr algn="ctr"/>
            <a:endParaRPr lang="fr-CA" b="1" dirty="0"/>
          </a:p>
          <a:p>
            <a:pPr algn="ctr"/>
            <a:endParaRPr lang="fr-CA" b="1" dirty="0"/>
          </a:p>
          <a:p>
            <a:pPr algn="ctr"/>
            <a:endParaRPr lang="fr-CA" b="1" dirty="0"/>
          </a:p>
          <a:p>
            <a:pPr algn="ctr"/>
            <a:r>
              <a:rPr lang="fr-CA" b="1" dirty="0" err="1"/>
              <a:t>With</a:t>
            </a:r>
            <a:r>
              <a:rPr lang="fr-CA" b="1" dirty="0"/>
              <a:t> the pronominal </a:t>
            </a:r>
            <a:r>
              <a:rPr lang="fr-CA" b="1" dirty="0" err="1"/>
              <a:t>verbs</a:t>
            </a:r>
            <a:r>
              <a:rPr lang="fr-CA" b="1" dirty="0"/>
              <a:t> </a:t>
            </a:r>
          </a:p>
          <a:p>
            <a:pPr algn="ctr"/>
            <a:r>
              <a:rPr lang="fr-CA" b="1" dirty="0" err="1"/>
              <a:t>Subject+NE+reflexive</a:t>
            </a:r>
            <a:r>
              <a:rPr lang="fr-CA" b="1" dirty="0"/>
              <a:t> </a:t>
            </a:r>
            <a:r>
              <a:rPr lang="fr-CA" b="1" dirty="0" err="1"/>
              <a:t>pronoun+conjugated</a:t>
            </a:r>
            <a:r>
              <a:rPr lang="fr-CA" b="1" dirty="0"/>
              <a:t> </a:t>
            </a:r>
            <a:r>
              <a:rPr lang="fr-CA" b="1" dirty="0" err="1"/>
              <a:t>verb+PAS</a:t>
            </a:r>
            <a:endParaRPr lang="fr-CA" b="1" dirty="0"/>
          </a:p>
          <a:p>
            <a:endParaRPr lang="en-US" dirty="0"/>
          </a:p>
        </p:txBody>
      </p:sp>
      <p:sp>
        <p:nvSpPr>
          <p:cNvPr id="7" name="Content Placeholder 6">
            <a:extLst>
              <a:ext uri="{FF2B5EF4-FFF2-40B4-BE49-F238E27FC236}">
                <a16:creationId xmlns:a16="http://schemas.microsoft.com/office/drawing/2014/main" id="{F8CF02C6-F56A-45AB-8FD8-FD63C7BC19EE}"/>
              </a:ext>
            </a:extLst>
          </p:cNvPr>
          <p:cNvSpPr>
            <a:spLocks noGrp="1"/>
          </p:cNvSpPr>
          <p:nvPr>
            <p:ph idx="1"/>
          </p:nvPr>
        </p:nvSpPr>
        <p:spPr>
          <a:xfrm>
            <a:off x="1069848" y="4873840"/>
            <a:ext cx="10058400" cy="1298359"/>
          </a:xfrm>
        </p:spPr>
        <p:txBody>
          <a:bodyPr/>
          <a:lstStyle/>
          <a:p>
            <a:endParaRPr lang="fr-CA" dirty="0"/>
          </a:p>
          <a:p>
            <a:endParaRPr lang="fr-CA" dirty="0"/>
          </a:p>
          <a:p>
            <a:endParaRPr lang="fr-CA" dirty="0"/>
          </a:p>
        </p:txBody>
      </p:sp>
      <p:graphicFrame>
        <p:nvGraphicFramePr>
          <p:cNvPr id="3" name="Table 2">
            <a:extLst>
              <a:ext uri="{FF2B5EF4-FFF2-40B4-BE49-F238E27FC236}">
                <a16:creationId xmlns:a16="http://schemas.microsoft.com/office/drawing/2014/main" id="{35C5E911-1FF1-4D6D-8CEF-4AE589027D1B}"/>
              </a:ext>
            </a:extLst>
          </p:cNvPr>
          <p:cNvGraphicFramePr>
            <a:graphicFrameLocks noGrp="1"/>
          </p:cNvGraphicFramePr>
          <p:nvPr>
            <p:extLst>
              <p:ext uri="{D42A27DB-BD31-4B8C-83A1-F6EECF244321}">
                <p14:modId xmlns:p14="http://schemas.microsoft.com/office/powerpoint/2010/main" val="438486467"/>
              </p:ext>
            </p:extLst>
          </p:nvPr>
        </p:nvGraphicFramePr>
        <p:xfrm>
          <a:off x="2087441" y="3020196"/>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66149834"/>
                    </a:ext>
                  </a:extLst>
                </a:gridCol>
                <a:gridCol w="4064000">
                  <a:extLst>
                    <a:ext uri="{9D8B030D-6E8A-4147-A177-3AD203B41FA5}">
                      <a16:colId xmlns:a16="http://schemas.microsoft.com/office/drawing/2014/main" val="3532464411"/>
                    </a:ext>
                  </a:extLst>
                </a:gridCol>
              </a:tblGrid>
              <a:tr h="370840">
                <a:tc>
                  <a:txBody>
                    <a:bodyPr/>
                    <a:lstStyle/>
                    <a:p>
                      <a:r>
                        <a:rPr lang="fr-CA" b="0" dirty="0">
                          <a:solidFill>
                            <a:schemeClr val="tx1"/>
                          </a:solidFill>
                        </a:rPr>
                        <a:t>Je suis grand ( I </a:t>
                      </a:r>
                      <a:r>
                        <a:rPr lang="fr-CA" b="0" dirty="0" err="1">
                          <a:solidFill>
                            <a:schemeClr val="tx1"/>
                          </a:solidFill>
                        </a:rPr>
                        <a:t>am</a:t>
                      </a:r>
                      <a:r>
                        <a:rPr lang="fr-CA" b="0" dirty="0">
                          <a:solidFill>
                            <a:schemeClr val="tx1"/>
                          </a:solidFill>
                        </a:rPr>
                        <a:t> </a:t>
                      </a:r>
                      <a:r>
                        <a:rPr lang="fr-CA" b="0" dirty="0" err="1">
                          <a:solidFill>
                            <a:schemeClr val="tx1"/>
                          </a:solidFill>
                        </a:rPr>
                        <a:t>tall</a:t>
                      </a:r>
                      <a:r>
                        <a:rPr lang="fr-CA" b="0" dirty="0">
                          <a:solidFill>
                            <a:schemeClr val="tx1"/>
                          </a:solidFill>
                        </a:rPr>
                        <a:t>)</a:t>
                      </a:r>
                      <a:endParaRPr lang="en-US" b="0" dirty="0">
                        <a:solidFill>
                          <a:schemeClr val="tx1"/>
                        </a:solidFill>
                      </a:endParaRPr>
                    </a:p>
                  </a:txBody>
                  <a:tcPr/>
                </a:tc>
                <a:tc>
                  <a:txBody>
                    <a:bodyPr/>
                    <a:lstStyle/>
                    <a:p>
                      <a:r>
                        <a:rPr lang="fr-CA" b="0" dirty="0">
                          <a:solidFill>
                            <a:schemeClr val="tx1"/>
                          </a:solidFill>
                        </a:rPr>
                        <a:t>Je ne suis pas grand ( I </a:t>
                      </a:r>
                      <a:r>
                        <a:rPr lang="fr-CA" b="0" dirty="0" err="1">
                          <a:solidFill>
                            <a:schemeClr val="tx1"/>
                          </a:solidFill>
                        </a:rPr>
                        <a:t>am</a:t>
                      </a:r>
                      <a:r>
                        <a:rPr lang="fr-CA" b="0" dirty="0">
                          <a:solidFill>
                            <a:schemeClr val="tx1"/>
                          </a:solidFill>
                        </a:rPr>
                        <a:t> not </a:t>
                      </a:r>
                      <a:r>
                        <a:rPr lang="fr-CA" b="0" dirty="0" err="1">
                          <a:solidFill>
                            <a:schemeClr val="tx1"/>
                          </a:solidFill>
                        </a:rPr>
                        <a:t>tall</a:t>
                      </a:r>
                      <a:r>
                        <a:rPr lang="fr-CA" b="0" dirty="0">
                          <a:solidFill>
                            <a:schemeClr val="tx1"/>
                          </a:solidFill>
                        </a:rPr>
                        <a:t>)</a:t>
                      </a:r>
                      <a:endParaRPr lang="en-US" b="0" dirty="0">
                        <a:solidFill>
                          <a:schemeClr val="tx1"/>
                        </a:solidFill>
                      </a:endParaRPr>
                    </a:p>
                  </a:txBody>
                  <a:tcPr/>
                </a:tc>
                <a:extLst>
                  <a:ext uri="{0D108BD9-81ED-4DB2-BD59-A6C34878D82A}">
                    <a16:rowId xmlns:a16="http://schemas.microsoft.com/office/drawing/2014/main" val="2131958331"/>
                  </a:ext>
                </a:extLst>
              </a:tr>
              <a:tr h="370840">
                <a:tc>
                  <a:txBody>
                    <a:bodyPr/>
                    <a:lstStyle/>
                    <a:p>
                      <a:r>
                        <a:rPr lang="fr-CA" b="0" dirty="0">
                          <a:solidFill>
                            <a:schemeClr val="tx1"/>
                          </a:solidFill>
                        </a:rPr>
                        <a:t>J’ai 22 ans</a:t>
                      </a:r>
                      <a:endParaRPr lang="en-US" b="0" dirty="0">
                        <a:solidFill>
                          <a:schemeClr val="tx1"/>
                        </a:solidFill>
                      </a:endParaRPr>
                    </a:p>
                  </a:txBody>
                  <a:tcPr/>
                </a:tc>
                <a:tc>
                  <a:txBody>
                    <a:bodyPr/>
                    <a:lstStyle/>
                    <a:p>
                      <a:r>
                        <a:rPr lang="fr-CA" b="0" dirty="0">
                          <a:solidFill>
                            <a:schemeClr val="tx1"/>
                          </a:solidFill>
                        </a:rPr>
                        <a:t>Je n’ai pas 22 ans</a:t>
                      </a:r>
                      <a:endParaRPr lang="en-US" b="0" dirty="0">
                        <a:solidFill>
                          <a:schemeClr val="tx1"/>
                        </a:solidFill>
                      </a:endParaRPr>
                    </a:p>
                  </a:txBody>
                  <a:tcPr/>
                </a:tc>
                <a:extLst>
                  <a:ext uri="{0D108BD9-81ED-4DB2-BD59-A6C34878D82A}">
                    <a16:rowId xmlns:a16="http://schemas.microsoft.com/office/drawing/2014/main" val="718196375"/>
                  </a:ext>
                </a:extLst>
              </a:tr>
              <a:tr h="370840">
                <a:tc>
                  <a:txBody>
                    <a:bodyPr/>
                    <a:lstStyle/>
                    <a:p>
                      <a:r>
                        <a:rPr lang="fr-CA" b="0" dirty="0">
                          <a:solidFill>
                            <a:schemeClr val="tx1"/>
                          </a:solidFill>
                        </a:rPr>
                        <a:t>Je suis canadien</a:t>
                      </a:r>
                      <a:endParaRPr lang="en-US" b="0" dirty="0">
                        <a:solidFill>
                          <a:schemeClr val="tx1"/>
                        </a:solidFill>
                      </a:endParaRPr>
                    </a:p>
                  </a:txBody>
                  <a:tcPr/>
                </a:tc>
                <a:tc>
                  <a:txBody>
                    <a:bodyPr/>
                    <a:lstStyle/>
                    <a:p>
                      <a:r>
                        <a:rPr lang="fr-CA" b="0" dirty="0">
                          <a:solidFill>
                            <a:schemeClr val="tx1"/>
                          </a:solidFill>
                        </a:rPr>
                        <a:t>Je ne suis pas canadien</a:t>
                      </a:r>
                      <a:endParaRPr lang="en-US" b="0" dirty="0">
                        <a:solidFill>
                          <a:schemeClr val="tx1"/>
                        </a:solidFill>
                      </a:endParaRPr>
                    </a:p>
                  </a:txBody>
                  <a:tcPr/>
                </a:tc>
                <a:extLst>
                  <a:ext uri="{0D108BD9-81ED-4DB2-BD59-A6C34878D82A}">
                    <a16:rowId xmlns:a16="http://schemas.microsoft.com/office/drawing/2014/main" val="2801689678"/>
                  </a:ext>
                </a:extLst>
              </a:tr>
            </a:tbl>
          </a:graphicData>
        </a:graphic>
      </p:graphicFrame>
      <p:graphicFrame>
        <p:nvGraphicFramePr>
          <p:cNvPr id="6" name="Table 5">
            <a:extLst>
              <a:ext uri="{FF2B5EF4-FFF2-40B4-BE49-F238E27FC236}">
                <a16:creationId xmlns:a16="http://schemas.microsoft.com/office/drawing/2014/main" id="{0640D541-BD4A-4781-A19E-9837ACF20BD6}"/>
              </a:ext>
            </a:extLst>
          </p:cNvPr>
          <p:cNvGraphicFramePr>
            <a:graphicFrameLocks noGrp="1"/>
          </p:cNvGraphicFramePr>
          <p:nvPr>
            <p:extLst>
              <p:ext uri="{D42A27DB-BD31-4B8C-83A1-F6EECF244321}">
                <p14:modId xmlns:p14="http://schemas.microsoft.com/office/powerpoint/2010/main" val="1826875306"/>
              </p:ext>
            </p:extLst>
          </p:nvPr>
        </p:nvGraphicFramePr>
        <p:xfrm>
          <a:off x="2032000" y="5160017"/>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66149834"/>
                    </a:ext>
                  </a:extLst>
                </a:gridCol>
                <a:gridCol w="4064000">
                  <a:extLst>
                    <a:ext uri="{9D8B030D-6E8A-4147-A177-3AD203B41FA5}">
                      <a16:colId xmlns:a16="http://schemas.microsoft.com/office/drawing/2014/main" val="3532464411"/>
                    </a:ext>
                  </a:extLst>
                </a:gridCol>
              </a:tblGrid>
              <a:tr h="370840">
                <a:tc>
                  <a:txBody>
                    <a:bodyPr/>
                    <a:lstStyle/>
                    <a:p>
                      <a:r>
                        <a:rPr lang="fr-CA" b="0" dirty="0">
                          <a:solidFill>
                            <a:schemeClr val="tx1"/>
                          </a:solidFill>
                        </a:rPr>
                        <a:t>Je m’appelle Jim</a:t>
                      </a:r>
                      <a:endParaRPr lang="en-US" b="0" dirty="0">
                        <a:solidFill>
                          <a:schemeClr val="tx1"/>
                        </a:solidFill>
                      </a:endParaRPr>
                    </a:p>
                  </a:txBody>
                  <a:tcPr/>
                </a:tc>
                <a:tc>
                  <a:txBody>
                    <a:bodyPr/>
                    <a:lstStyle/>
                    <a:p>
                      <a:r>
                        <a:rPr lang="fr-CA" b="0" dirty="0">
                          <a:solidFill>
                            <a:schemeClr val="tx1"/>
                          </a:solidFill>
                        </a:rPr>
                        <a:t>Je ne m’appelle pas Jim</a:t>
                      </a:r>
                      <a:endParaRPr lang="en-US" b="0" dirty="0">
                        <a:solidFill>
                          <a:schemeClr val="tx1"/>
                        </a:solidFill>
                      </a:endParaRPr>
                    </a:p>
                  </a:txBody>
                  <a:tcPr/>
                </a:tc>
                <a:extLst>
                  <a:ext uri="{0D108BD9-81ED-4DB2-BD59-A6C34878D82A}">
                    <a16:rowId xmlns:a16="http://schemas.microsoft.com/office/drawing/2014/main" val="2131958331"/>
                  </a:ext>
                </a:extLst>
              </a:tr>
              <a:tr h="370840">
                <a:tc>
                  <a:txBody>
                    <a:bodyPr/>
                    <a:lstStyle/>
                    <a:p>
                      <a:r>
                        <a:rPr lang="fr-CA" b="0" dirty="0">
                          <a:solidFill>
                            <a:schemeClr val="tx1"/>
                          </a:solidFill>
                        </a:rPr>
                        <a:t>Elle s’appelle Kate</a:t>
                      </a:r>
                      <a:endParaRPr lang="en-US" b="0" dirty="0">
                        <a:solidFill>
                          <a:schemeClr val="tx1"/>
                        </a:solidFill>
                      </a:endParaRPr>
                    </a:p>
                  </a:txBody>
                  <a:tcPr/>
                </a:tc>
                <a:tc>
                  <a:txBody>
                    <a:bodyPr/>
                    <a:lstStyle/>
                    <a:p>
                      <a:r>
                        <a:rPr lang="fr-CA" b="0" dirty="0">
                          <a:solidFill>
                            <a:schemeClr val="tx1"/>
                          </a:solidFill>
                        </a:rPr>
                        <a:t>Elle ne s’appelle pas Kate</a:t>
                      </a:r>
                      <a:endParaRPr lang="en-US" b="0" dirty="0">
                        <a:solidFill>
                          <a:schemeClr val="tx1"/>
                        </a:solidFill>
                      </a:endParaRPr>
                    </a:p>
                  </a:txBody>
                  <a:tcPr/>
                </a:tc>
                <a:extLst>
                  <a:ext uri="{0D108BD9-81ED-4DB2-BD59-A6C34878D82A}">
                    <a16:rowId xmlns:a16="http://schemas.microsoft.com/office/drawing/2014/main" val="718196375"/>
                  </a:ext>
                </a:extLst>
              </a:tr>
            </a:tbl>
          </a:graphicData>
        </a:graphic>
      </p:graphicFrame>
      <p:pic>
        <p:nvPicPr>
          <p:cNvPr id="4" name="Recorded Sound">
            <a:hlinkClick r:id="" action="ppaction://media"/>
            <a:extLst>
              <a:ext uri="{FF2B5EF4-FFF2-40B4-BE49-F238E27FC236}">
                <a16:creationId xmlns:a16="http://schemas.microsoft.com/office/drawing/2014/main" id="{6015DC5A-6E64-402B-BF1F-22ACB943AD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5034" y="3588878"/>
            <a:ext cx="609600" cy="609600"/>
          </a:xfrm>
          <a:prstGeom prst="rect">
            <a:avLst/>
          </a:prstGeom>
        </p:spPr>
      </p:pic>
    </p:spTree>
    <p:extLst>
      <p:ext uri="{BB962C8B-B14F-4D97-AF65-F5344CB8AC3E}">
        <p14:creationId xmlns:p14="http://schemas.microsoft.com/office/powerpoint/2010/main" val="32735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110281" y="158061"/>
            <a:ext cx="10058400" cy="1210491"/>
          </a:xfrm>
        </p:spPr>
        <p:txBody>
          <a:bodyPr/>
          <a:lstStyle/>
          <a:p>
            <a:pPr algn="ctr"/>
            <a:r>
              <a:rPr lang="fr-CA" dirty="0"/>
              <a:t>La </a:t>
            </a:r>
            <a:r>
              <a:rPr lang="fr-CA" dirty="0" err="1"/>
              <a:t>negation</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804848" y="1436914"/>
            <a:ext cx="11017037" cy="4197268"/>
          </a:xfrm>
        </p:spPr>
        <p:txBody>
          <a:bodyPr>
            <a:normAutofit/>
          </a:bodyPr>
          <a:lstStyle/>
          <a:p>
            <a:r>
              <a:rPr lang="en-US" b="1" dirty="0"/>
              <a:t>Structure:</a:t>
            </a:r>
          </a:p>
          <a:p>
            <a:endParaRPr lang="en-US" b="1" dirty="0"/>
          </a:p>
          <a:p>
            <a:pPr lvl="1">
              <a:buFont typeface="Wingdings" panose="05000000000000000000" pitchFamily="2" charset="2"/>
              <a:buChar char="Ø"/>
            </a:pPr>
            <a:r>
              <a:rPr lang="fr-CA" dirty="0"/>
              <a:t>The </a:t>
            </a:r>
            <a:r>
              <a:rPr lang="fr-CA" dirty="0" err="1"/>
              <a:t>negative</a:t>
            </a:r>
            <a:r>
              <a:rPr lang="fr-CA" dirty="0"/>
              <a:t> </a:t>
            </a:r>
            <a:r>
              <a:rPr lang="fr-CA" dirty="0" err="1"/>
              <a:t>form</a:t>
            </a:r>
            <a:r>
              <a:rPr lang="fr-CA" dirty="0"/>
              <a:t> </a:t>
            </a:r>
            <a:r>
              <a:rPr lang="fr-CA" dirty="0" err="1"/>
              <a:t>is</a:t>
            </a:r>
            <a:r>
              <a:rPr lang="fr-CA" dirty="0"/>
              <a:t> </a:t>
            </a:r>
            <a:r>
              <a:rPr lang="fr-CA" dirty="0" err="1"/>
              <a:t>asking</a:t>
            </a:r>
            <a:r>
              <a:rPr lang="fr-CA" dirty="0"/>
              <a:t> to replace the « </a:t>
            </a:r>
            <a:r>
              <a:rPr lang="fr-CA" dirty="0" err="1"/>
              <a:t>indefinite</a:t>
            </a:r>
            <a:r>
              <a:rPr lang="fr-CA" dirty="0"/>
              <a:t> article » and « du/de la /des » </a:t>
            </a:r>
            <a:r>
              <a:rPr lang="fr-CA" dirty="0" err="1"/>
              <a:t>prepositions</a:t>
            </a:r>
            <a:r>
              <a:rPr lang="fr-CA" dirty="0"/>
              <a:t> </a:t>
            </a:r>
            <a:r>
              <a:rPr lang="fr-CA" dirty="0" err="1"/>
              <a:t>with</a:t>
            </a:r>
            <a:r>
              <a:rPr lang="fr-CA" dirty="0"/>
              <a:t> the </a:t>
            </a:r>
            <a:r>
              <a:rPr lang="fr-CA" dirty="0" err="1"/>
              <a:t>preposition</a:t>
            </a:r>
            <a:r>
              <a:rPr lang="fr-CA" dirty="0"/>
              <a:t> « de/d’ ».</a:t>
            </a:r>
          </a:p>
          <a:p>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en-US" sz="14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DABF5691-4CB8-4520-AFC0-41678C82C51F}"/>
              </a:ext>
            </a:extLst>
          </p:cNvPr>
          <p:cNvGraphicFramePr>
            <a:graphicFrameLocks noGrp="1"/>
          </p:cNvGraphicFramePr>
          <p:nvPr/>
        </p:nvGraphicFramePr>
        <p:xfrm>
          <a:off x="1855749" y="2867904"/>
          <a:ext cx="8915233" cy="2834640"/>
        </p:xfrm>
        <a:graphic>
          <a:graphicData uri="http://schemas.openxmlformats.org/drawingml/2006/table">
            <a:tbl>
              <a:tblPr firstRow="1" bandRow="1">
                <a:tableStyleId>{5C22544A-7EE6-4342-B048-85BDC9FD1C3A}</a:tableStyleId>
              </a:tblPr>
              <a:tblGrid>
                <a:gridCol w="4666148">
                  <a:extLst>
                    <a:ext uri="{9D8B030D-6E8A-4147-A177-3AD203B41FA5}">
                      <a16:colId xmlns:a16="http://schemas.microsoft.com/office/drawing/2014/main" val="3360423447"/>
                    </a:ext>
                  </a:extLst>
                </a:gridCol>
                <a:gridCol w="4249085">
                  <a:extLst>
                    <a:ext uri="{9D8B030D-6E8A-4147-A177-3AD203B41FA5}">
                      <a16:colId xmlns:a16="http://schemas.microsoft.com/office/drawing/2014/main" val="3999976291"/>
                    </a:ext>
                  </a:extLst>
                </a:gridCol>
              </a:tblGrid>
              <a:tr h="691654">
                <a:tc>
                  <a:txBody>
                    <a:bodyPr/>
                    <a:lstStyle/>
                    <a:p>
                      <a:r>
                        <a:rPr lang="fr-CA" sz="1400" b="0" kern="1200" dirty="0">
                          <a:solidFill>
                            <a:schemeClr val="dk1"/>
                          </a:solidFill>
                          <a:latin typeface="Arial" panose="020B0604020202020204" pitchFamily="34" charset="0"/>
                          <a:ea typeface="+mn-ea"/>
                          <a:cs typeface="Arial" panose="020B0604020202020204" pitchFamily="34" charset="0"/>
                        </a:rPr>
                        <a:t>J’ai </a:t>
                      </a:r>
                      <a:r>
                        <a:rPr lang="fr-CA" sz="1400" b="1" kern="1200" dirty="0">
                          <a:solidFill>
                            <a:schemeClr val="dk1"/>
                          </a:solidFill>
                          <a:latin typeface="Arial" panose="020B0604020202020204" pitchFamily="34" charset="0"/>
                          <a:ea typeface="+mn-ea"/>
                          <a:cs typeface="Arial" panose="020B0604020202020204" pitchFamily="34" charset="0"/>
                        </a:rPr>
                        <a:t>un</a:t>
                      </a:r>
                      <a:r>
                        <a:rPr lang="fr-CA" sz="1400" b="0" kern="1200" dirty="0">
                          <a:solidFill>
                            <a:schemeClr val="dk1"/>
                          </a:solidFill>
                          <a:latin typeface="Arial" panose="020B0604020202020204" pitchFamily="34" charset="0"/>
                          <a:ea typeface="+mn-ea"/>
                          <a:cs typeface="Arial" panose="020B0604020202020204" pitchFamily="34" charset="0"/>
                        </a:rPr>
                        <a:t> frère</a:t>
                      </a:r>
                    </a:p>
                    <a:p>
                      <a:r>
                        <a:rPr lang="fr-CA" sz="1400" b="0" kern="1200" dirty="0">
                          <a:solidFill>
                            <a:schemeClr val="dk1"/>
                          </a:solidFill>
                          <a:latin typeface="Arial" panose="020B0604020202020204" pitchFamily="34" charset="0"/>
                          <a:ea typeface="+mn-ea"/>
                          <a:cs typeface="Arial" panose="020B0604020202020204" pitchFamily="34" charset="0"/>
                        </a:rPr>
                        <a:t>J’ai </a:t>
                      </a:r>
                      <a:r>
                        <a:rPr lang="fr-CA" sz="1400" b="1" kern="1200" dirty="0">
                          <a:solidFill>
                            <a:schemeClr val="dk1"/>
                          </a:solidFill>
                          <a:latin typeface="Arial" panose="020B0604020202020204" pitchFamily="34" charset="0"/>
                          <a:ea typeface="+mn-ea"/>
                          <a:cs typeface="Arial" panose="020B0604020202020204" pitchFamily="34" charset="0"/>
                        </a:rPr>
                        <a:t>une</a:t>
                      </a:r>
                      <a:r>
                        <a:rPr lang="fr-CA" sz="1400" b="0" kern="1200" dirty="0">
                          <a:solidFill>
                            <a:schemeClr val="dk1"/>
                          </a:solidFill>
                          <a:latin typeface="Arial" panose="020B0604020202020204" pitchFamily="34" charset="0"/>
                          <a:ea typeface="+mn-ea"/>
                          <a:cs typeface="Arial" panose="020B0604020202020204" pitchFamily="34" charset="0"/>
                        </a:rPr>
                        <a:t> sœur</a:t>
                      </a:r>
                    </a:p>
                    <a:p>
                      <a:r>
                        <a:rPr lang="fr-CA" sz="1400" b="0" kern="1200" dirty="0">
                          <a:solidFill>
                            <a:schemeClr val="dk1"/>
                          </a:solidFill>
                          <a:latin typeface="Arial" panose="020B0604020202020204" pitchFamily="34" charset="0"/>
                          <a:ea typeface="+mn-ea"/>
                          <a:cs typeface="Arial" panose="020B0604020202020204" pitchFamily="34" charset="0"/>
                        </a:rPr>
                        <a:t>J’ai </a:t>
                      </a:r>
                      <a:r>
                        <a:rPr lang="fr-CA" sz="1400" b="1" kern="1200" dirty="0">
                          <a:solidFill>
                            <a:schemeClr val="dk1"/>
                          </a:solidFill>
                          <a:latin typeface="Arial" panose="020B0604020202020204" pitchFamily="34" charset="0"/>
                          <a:ea typeface="+mn-ea"/>
                          <a:cs typeface="Arial" panose="020B0604020202020204" pitchFamily="34" charset="0"/>
                        </a:rPr>
                        <a:t>des</a:t>
                      </a:r>
                      <a:r>
                        <a:rPr lang="fr-CA" sz="1400" b="0" kern="1200" dirty="0">
                          <a:solidFill>
                            <a:schemeClr val="dk1"/>
                          </a:solidFill>
                          <a:latin typeface="Arial" panose="020B0604020202020204" pitchFamily="34" charset="0"/>
                          <a:ea typeface="+mn-ea"/>
                          <a:cs typeface="Arial" panose="020B0604020202020204" pitchFamily="34" charset="0"/>
                        </a:rPr>
                        <a:t> parents</a:t>
                      </a:r>
                    </a:p>
                  </a:txBody>
                  <a:tcPr/>
                </a:tc>
                <a:tc>
                  <a:txBody>
                    <a:bodyPr/>
                    <a:lstStyle/>
                    <a:p>
                      <a:r>
                        <a:rPr lang="fr-CA" sz="1400" b="0" kern="1200" dirty="0">
                          <a:solidFill>
                            <a:schemeClr val="dk1"/>
                          </a:solidFill>
                          <a:latin typeface="Arial" panose="020B0604020202020204" pitchFamily="34" charset="0"/>
                          <a:ea typeface="+mn-ea"/>
                          <a:cs typeface="Arial" panose="020B0604020202020204" pitchFamily="34" charset="0"/>
                        </a:rPr>
                        <a:t>Je n’ai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frère</a:t>
                      </a:r>
                    </a:p>
                    <a:p>
                      <a:r>
                        <a:rPr lang="fr-CA" sz="1400" b="0" kern="1200" dirty="0">
                          <a:solidFill>
                            <a:schemeClr val="dk1"/>
                          </a:solidFill>
                          <a:latin typeface="Arial" panose="020B0604020202020204" pitchFamily="34" charset="0"/>
                          <a:ea typeface="+mn-ea"/>
                          <a:cs typeface="Arial" panose="020B0604020202020204" pitchFamily="34" charset="0"/>
                        </a:rPr>
                        <a:t>Je n’ai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sœur</a:t>
                      </a:r>
                    </a:p>
                    <a:p>
                      <a:r>
                        <a:rPr lang="fr-CA" sz="1400" b="0" kern="1200" dirty="0">
                          <a:solidFill>
                            <a:schemeClr val="dk1"/>
                          </a:solidFill>
                          <a:latin typeface="Arial" panose="020B0604020202020204" pitchFamily="34" charset="0"/>
                          <a:ea typeface="+mn-ea"/>
                          <a:cs typeface="Arial" panose="020B0604020202020204" pitchFamily="34" charset="0"/>
                        </a:rPr>
                        <a:t>Je n’ai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parents</a:t>
                      </a:r>
                      <a:endParaRPr lang="fr-CA" sz="1400" b="1"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30961277"/>
                  </a:ext>
                </a:extLst>
              </a:tr>
              <a:tr h="691654">
                <a:tc>
                  <a:txBody>
                    <a:bodyPr/>
                    <a:lstStyle/>
                    <a:p>
                      <a:r>
                        <a:rPr lang="fr-CA" sz="1400" b="0" dirty="0">
                          <a:latin typeface="Arial" panose="020B0604020202020204" pitchFamily="34" charset="0"/>
                          <a:cs typeface="Arial" panose="020B0604020202020204" pitchFamily="34" charset="0"/>
                        </a:rPr>
                        <a:t>je fais </a:t>
                      </a:r>
                      <a:r>
                        <a:rPr lang="fr-CA" sz="1400" b="1" dirty="0">
                          <a:latin typeface="Arial" panose="020B0604020202020204" pitchFamily="34" charset="0"/>
                          <a:cs typeface="Arial" panose="020B0604020202020204" pitchFamily="34" charset="0"/>
                        </a:rPr>
                        <a:t>du </a:t>
                      </a:r>
                      <a:r>
                        <a:rPr lang="fr-CA" sz="1400" b="0" dirty="0">
                          <a:latin typeface="Arial" panose="020B0604020202020204" pitchFamily="34" charset="0"/>
                          <a:cs typeface="Arial" panose="020B0604020202020204" pitchFamily="34" charset="0"/>
                        </a:rPr>
                        <a:t>vélo</a:t>
                      </a:r>
                    </a:p>
                    <a:p>
                      <a:r>
                        <a:rPr lang="fr-CA" sz="1400" b="0" dirty="0">
                          <a:latin typeface="Arial" panose="020B0604020202020204" pitchFamily="34" charset="0"/>
                          <a:cs typeface="Arial" panose="020B0604020202020204" pitchFamily="34" charset="0"/>
                        </a:rPr>
                        <a:t>Je bois </a:t>
                      </a:r>
                      <a:r>
                        <a:rPr lang="fr-CA" sz="1400" b="1" dirty="0">
                          <a:latin typeface="Arial" panose="020B0604020202020204" pitchFamily="34" charset="0"/>
                          <a:cs typeface="Arial" panose="020B0604020202020204" pitchFamily="34" charset="0"/>
                        </a:rPr>
                        <a:t>de l’</a:t>
                      </a:r>
                      <a:r>
                        <a:rPr lang="fr-CA" sz="1400" b="0" dirty="0">
                          <a:latin typeface="Arial" panose="020B0604020202020204" pitchFamily="34" charset="0"/>
                          <a:cs typeface="Arial" panose="020B0604020202020204" pitchFamily="34" charset="0"/>
                        </a:rPr>
                        <a:t>eau</a:t>
                      </a:r>
                    </a:p>
                    <a:p>
                      <a:r>
                        <a:rPr lang="fr-CA" sz="1400" b="0" dirty="0">
                          <a:latin typeface="Arial" panose="020B0604020202020204" pitchFamily="34" charset="0"/>
                          <a:cs typeface="Arial" panose="020B0604020202020204" pitchFamily="34" charset="0"/>
                        </a:rPr>
                        <a:t>Je fais </a:t>
                      </a:r>
                      <a:r>
                        <a:rPr lang="fr-CA" sz="1400" b="1" dirty="0">
                          <a:latin typeface="Arial" panose="020B0604020202020204" pitchFamily="34" charset="0"/>
                          <a:cs typeface="Arial" panose="020B0604020202020204" pitchFamily="34" charset="0"/>
                        </a:rPr>
                        <a:t>de la </a:t>
                      </a:r>
                      <a:r>
                        <a:rPr lang="fr-CA" sz="1400" b="0" dirty="0">
                          <a:latin typeface="Arial" panose="020B0604020202020204" pitchFamily="34" charset="0"/>
                          <a:cs typeface="Arial" panose="020B0604020202020204" pitchFamily="34" charset="0"/>
                        </a:rPr>
                        <a:t>natation</a:t>
                      </a:r>
                    </a:p>
                    <a:p>
                      <a:r>
                        <a:rPr lang="fr-CA" sz="1400" b="0" dirty="0">
                          <a:latin typeface="Arial" panose="020B0604020202020204" pitchFamily="34" charset="0"/>
                          <a:cs typeface="Arial" panose="020B0604020202020204" pitchFamily="34" charset="0"/>
                        </a:rPr>
                        <a:t>Je fais </a:t>
                      </a:r>
                      <a:r>
                        <a:rPr lang="fr-CA" sz="1400" b="1" dirty="0">
                          <a:latin typeface="Arial" panose="020B0604020202020204" pitchFamily="34" charset="0"/>
                          <a:cs typeface="Arial" panose="020B0604020202020204" pitchFamily="34" charset="0"/>
                        </a:rPr>
                        <a:t>des </a:t>
                      </a:r>
                      <a:r>
                        <a:rPr lang="fr-CA" sz="1400" b="0" dirty="0">
                          <a:latin typeface="Arial" panose="020B0604020202020204" pitchFamily="34" charset="0"/>
                          <a:cs typeface="Arial" panose="020B0604020202020204" pitchFamily="34" charset="0"/>
                        </a:rPr>
                        <a:t>courses</a:t>
                      </a:r>
                    </a:p>
                    <a:p>
                      <a:endParaRPr lang="fr-CA" sz="1400" b="0" dirty="0">
                        <a:latin typeface="Arial" panose="020B0604020202020204" pitchFamily="34" charset="0"/>
                        <a:cs typeface="Arial" panose="020B0604020202020204" pitchFamily="34" charset="0"/>
                      </a:endParaRPr>
                    </a:p>
                  </a:txBody>
                  <a:tcPr/>
                </a:tc>
                <a:tc>
                  <a:txBody>
                    <a:bodyPr/>
                    <a:lstStyle/>
                    <a:p>
                      <a:r>
                        <a:rPr lang="fr-CA" sz="1400" b="0" kern="1200" dirty="0">
                          <a:solidFill>
                            <a:schemeClr val="dk1"/>
                          </a:solidFill>
                          <a:latin typeface="Arial" panose="020B0604020202020204" pitchFamily="34" charset="0"/>
                          <a:ea typeface="+mn-ea"/>
                          <a:cs typeface="Arial" panose="020B0604020202020204" pitchFamily="34" charset="0"/>
                        </a:rPr>
                        <a:t>Je ne fais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vélo</a:t>
                      </a:r>
                    </a:p>
                    <a:p>
                      <a:r>
                        <a:rPr lang="fr-CA" sz="1400" b="0" kern="1200" dirty="0">
                          <a:solidFill>
                            <a:schemeClr val="dk1"/>
                          </a:solidFill>
                          <a:latin typeface="Arial" panose="020B0604020202020204" pitchFamily="34" charset="0"/>
                          <a:ea typeface="+mn-ea"/>
                          <a:cs typeface="Arial" panose="020B0604020202020204" pitchFamily="34" charset="0"/>
                        </a:rPr>
                        <a:t>Je ne bois pas </a:t>
                      </a:r>
                      <a:r>
                        <a:rPr lang="fr-CA" sz="1400" b="1" kern="1200" dirty="0">
                          <a:solidFill>
                            <a:schemeClr val="dk1"/>
                          </a:solidFill>
                          <a:latin typeface="Arial" panose="020B0604020202020204" pitchFamily="34" charset="0"/>
                          <a:ea typeface="+mn-ea"/>
                          <a:cs typeface="Arial" panose="020B0604020202020204" pitchFamily="34" charset="0"/>
                        </a:rPr>
                        <a:t>d’</a:t>
                      </a:r>
                      <a:r>
                        <a:rPr lang="fr-CA" sz="1400" b="0" kern="1200" dirty="0">
                          <a:solidFill>
                            <a:schemeClr val="dk1"/>
                          </a:solidFill>
                          <a:latin typeface="Arial" panose="020B0604020202020204" pitchFamily="34" charset="0"/>
                          <a:ea typeface="+mn-ea"/>
                          <a:cs typeface="Arial" panose="020B0604020202020204" pitchFamily="34" charset="0"/>
                        </a:rPr>
                        <a:t>eau</a:t>
                      </a:r>
                    </a:p>
                    <a:p>
                      <a:r>
                        <a:rPr lang="fr-CA" sz="1400" b="0" kern="1200" dirty="0">
                          <a:solidFill>
                            <a:schemeClr val="dk1"/>
                          </a:solidFill>
                          <a:latin typeface="Arial" panose="020B0604020202020204" pitchFamily="34" charset="0"/>
                          <a:ea typeface="+mn-ea"/>
                          <a:cs typeface="Arial" panose="020B0604020202020204" pitchFamily="34" charset="0"/>
                        </a:rPr>
                        <a:t>Je ne fais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natation</a:t>
                      </a:r>
                    </a:p>
                    <a:p>
                      <a:r>
                        <a:rPr lang="fr-CA" sz="1400" b="0" kern="1200" dirty="0">
                          <a:solidFill>
                            <a:schemeClr val="dk1"/>
                          </a:solidFill>
                          <a:latin typeface="Arial" panose="020B0604020202020204" pitchFamily="34" charset="0"/>
                          <a:ea typeface="+mn-ea"/>
                          <a:cs typeface="Arial" panose="020B0604020202020204" pitchFamily="34" charset="0"/>
                        </a:rPr>
                        <a:t>Je ne fais pas </a:t>
                      </a:r>
                      <a:r>
                        <a:rPr lang="fr-CA" sz="1400" b="1" kern="1200" dirty="0">
                          <a:solidFill>
                            <a:schemeClr val="dk1"/>
                          </a:solidFill>
                          <a:latin typeface="Arial" panose="020B0604020202020204" pitchFamily="34" charset="0"/>
                          <a:ea typeface="+mn-ea"/>
                          <a:cs typeface="Arial" panose="020B0604020202020204" pitchFamily="34" charset="0"/>
                        </a:rPr>
                        <a:t>de </a:t>
                      </a:r>
                      <a:r>
                        <a:rPr lang="fr-CA" sz="1400" b="0" kern="1200" dirty="0">
                          <a:solidFill>
                            <a:schemeClr val="dk1"/>
                          </a:solidFill>
                          <a:latin typeface="Arial" panose="020B0604020202020204" pitchFamily="34" charset="0"/>
                          <a:ea typeface="+mn-ea"/>
                          <a:cs typeface="Arial" panose="020B0604020202020204" pitchFamily="34" charset="0"/>
                        </a:rPr>
                        <a:t>courses</a:t>
                      </a:r>
                      <a:endParaRPr lang="en-US" sz="14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120331043"/>
                  </a:ext>
                </a:extLst>
              </a:tr>
              <a:tr h="855746">
                <a:tc>
                  <a:txBody>
                    <a:bodyPr/>
                    <a:lstStyle/>
                    <a:p>
                      <a:r>
                        <a:rPr lang="fr-CA" sz="1400" b="1" dirty="0">
                          <a:latin typeface="Arial" panose="020B0604020202020204" pitchFamily="34" charset="0"/>
                          <a:cs typeface="Arial" panose="020B0604020202020204" pitchFamily="34" charset="0"/>
                        </a:rPr>
                        <a:t>! The </a:t>
                      </a:r>
                      <a:r>
                        <a:rPr lang="fr-CA" sz="1400" b="1" dirty="0" err="1">
                          <a:latin typeface="Arial" panose="020B0604020202020204" pitchFamily="34" charset="0"/>
                          <a:cs typeface="Arial" panose="020B0604020202020204" pitchFamily="34" charset="0"/>
                        </a:rPr>
                        <a:t>only</a:t>
                      </a:r>
                      <a:r>
                        <a:rPr lang="fr-CA" sz="1400" b="1" dirty="0">
                          <a:latin typeface="Arial" panose="020B0604020202020204" pitchFamily="34" charset="0"/>
                          <a:cs typeface="Arial" panose="020B0604020202020204" pitchFamily="34" charset="0"/>
                        </a:rPr>
                        <a:t> time </a:t>
                      </a:r>
                      <a:r>
                        <a:rPr lang="fr-CA" sz="1400" b="1" dirty="0" err="1">
                          <a:latin typeface="Arial" panose="020B0604020202020204" pitchFamily="34" charset="0"/>
                          <a:cs typeface="Arial" panose="020B0604020202020204" pitchFamily="34" charset="0"/>
                        </a:rPr>
                        <a:t>these</a:t>
                      </a:r>
                      <a:r>
                        <a:rPr lang="fr-CA" sz="1400" b="1" dirty="0">
                          <a:latin typeface="Arial" panose="020B0604020202020204" pitchFamily="34" charset="0"/>
                          <a:cs typeface="Arial" panose="020B0604020202020204" pitchFamily="34" charset="0"/>
                        </a:rPr>
                        <a:t> changes </a:t>
                      </a:r>
                      <a:r>
                        <a:rPr lang="fr-CA" sz="1400" b="1" dirty="0" err="1">
                          <a:latin typeface="Arial" panose="020B0604020202020204" pitchFamily="34" charset="0"/>
                          <a:cs typeface="Arial" panose="020B0604020202020204" pitchFamily="34" charset="0"/>
                        </a:rPr>
                        <a:t>don’t</a:t>
                      </a:r>
                      <a:r>
                        <a:rPr lang="fr-CA" sz="1400" b="1" dirty="0">
                          <a:latin typeface="Arial" panose="020B0604020202020204" pitchFamily="34" charset="0"/>
                          <a:cs typeface="Arial" panose="020B0604020202020204" pitchFamily="34" charset="0"/>
                        </a:rPr>
                        <a:t> </a:t>
                      </a:r>
                      <a:r>
                        <a:rPr lang="fr-CA" sz="1400" b="1" dirty="0" err="1">
                          <a:latin typeface="Arial" panose="020B0604020202020204" pitchFamily="34" charset="0"/>
                          <a:cs typeface="Arial" panose="020B0604020202020204" pitchFamily="34" charset="0"/>
                        </a:rPr>
                        <a:t>apply</a:t>
                      </a:r>
                      <a:r>
                        <a:rPr lang="fr-CA" sz="1400" b="1" dirty="0">
                          <a:latin typeface="Arial" panose="020B0604020202020204" pitchFamily="34" charset="0"/>
                          <a:cs typeface="Arial" panose="020B0604020202020204" pitchFamily="34" charset="0"/>
                        </a:rPr>
                        <a:t> </a:t>
                      </a:r>
                      <a:r>
                        <a:rPr lang="fr-CA" sz="1400" b="1" dirty="0" err="1">
                          <a:latin typeface="Arial" panose="020B0604020202020204" pitchFamily="34" charset="0"/>
                          <a:cs typeface="Arial" panose="020B0604020202020204" pitchFamily="34" charset="0"/>
                        </a:rPr>
                        <a:t>is</a:t>
                      </a:r>
                      <a:r>
                        <a:rPr lang="fr-CA" sz="1400" b="1" dirty="0">
                          <a:latin typeface="Arial" panose="020B0604020202020204" pitchFamily="34" charset="0"/>
                          <a:cs typeface="Arial" panose="020B0604020202020204" pitchFamily="34" charset="0"/>
                        </a:rPr>
                        <a:t> </a:t>
                      </a:r>
                      <a:r>
                        <a:rPr lang="fr-CA" sz="1400" b="1" dirty="0" err="1">
                          <a:latin typeface="Arial" panose="020B0604020202020204" pitchFamily="34" charset="0"/>
                          <a:cs typeface="Arial" panose="020B0604020202020204" pitchFamily="34" charset="0"/>
                        </a:rPr>
                        <a:t>when</a:t>
                      </a:r>
                      <a:r>
                        <a:rPr lang="fr-CA" sz="1400" b="1" dirty="0">
                          <a:latin typeface="Arial" panose="020B0604020202020204" pitchFamily="34" charset="0"/>
                          <a:cs typeface="Arial" panose="020B0604020202020204" pitchFamily="34" charset="0"/>
                        </a:rPr>
                        <a:t> the </a:t>
                      </a:r>
                      <a:r>
                        <a:rPr lang="fr-CA" sz="1400" b="1" dirty="0" err="1">
                          <a:latin typeface="Arial" panose="020B0604020202020204" pitchFamily="34" charset="0"/>
                          <a:cs typeface="Arial" panose="020B0604020202020204" pitchFamily="34" charset="0"/>
                        </a:rPr>
                        <a:t>verb</a:t>
                      </a:r>
                      <a:r>
                        <a:rPr lang="fr-CA" sz="1400" b="1" dirty="0">
                          <a:latin typeface="Arial" panose="020B0604020202020204" pitchFamily="34" charset="0"/>
                          <a:cs typeface="Arial" panose="020B0604020202020204" pitchFamily="34" charset="0"/>
                        </a:rPr>
                        <a:t> </a:t>
                      </a:r>
                      <a:r>
                        <a:rPr lang="fr-CA" sz="1400" b="1" dirty="0" err="1">
                          <a:latin typeface="Arial" panose="020B0604020202020204" pitchFamily="34" charset="0"/>
                          <a:cs typeface="Arial" panose="020B0604020202020204" pitchFamily="34" charset="0"/>
                        </a:rPr>
                        <a:t>is</a:t>
                      </a:r>
                      <a:r>
                        <a:rPr lang="fr-CA" sz="1400" b="1" dirty="0">
                          <a:latin typeface="Arial" panose="020B0604020202020204" pitchFamily="34" charset="0"/>
                          <a:cs typeface="Arial" panose="020B0604020202020204" pitchFamily="34" charset="0"/>
                        </a:rPr>
                        <a:t> « to </a:t>
                      </a:r>
                      <a:r>
                        <a:rPr lang="fr-CA" sz="1400" b="1" dirty="0" err="1">
                          <a:latin typeface="Arial" panose="020B0604020202020204" pitchFamily="34" charset="0"/>
                          <a:cs typeface="Arial" panose="020B0604020202020204" pitchFamily="34" charset="0"/>
                        </a:rPr>
                        <a:t>be</a:t>
                      </a:r>
                      <a:r>
                        <a:rPr lang="fr-CA" sz="1400" b="1" dirty="0">
                          <a:latin typeface="Arial" panose="020B0604020202020204" pitchFamily="34" charset="0"/>
                          <a:cs typeface="Arial" panose="020B0604020202020204" pitchFamily="34" charset="0"/>
                        </a:rPr>
                        <a:t>/être »</a:t>
                      </a:r>
                    </a:p>
                    <a:p>
                      <a:r>
                        <a:rPr lang="fr-CA" sz="1400" dirty="0">
                          <a:latin typeface="Arial" panose="020B0604020202020204" pitchFamily="34" charset="0"/>
                          <a:cs typeface="Arial" panose="020B0604020202020204" pitchFamily="34" charset="0"/>
                        </a:rPr>
                        <a:t> C’est une belle maison</a:t>
                      </a:r>
                    </a:p>
                    <a:p>
                      <a:r>
                        <a:rPr lang="fr-CA" sz="1400" dirty="0">
                          <a:latin typeface="Arial" panose="020B0604020202020204" pitchFamily="34" charset="0"/>
                          <a:cs typeface="Arial" panose="020B0604020202020204" pitchFamily="34" charset="0"/>
                        </a:rPr>
                        <a:t>Il va être un bon professeur</a:t>
                      </a:r>
                      <a:endParaRPr lang="en-US" sz="1400" dirty="0">
                        <a:latin typeface="Arial" panose="020B0604020202020204" pitchFamily="34" charset="0"/>
                        <a:cs typeface="Arial" panose="020B0604020202020204" pitchFamily="34" charset="0"/>
                      </a:endParaRPr>
                    </a:p>
                  </a:txBody>
                  <a:tcPr/>
                </a:tc>
                <a:tc>
                  <a:txBody>
                    <a:bodyPr/>
                    <a:lstStyle/>
                    <a:p>
                      <a:r>
                        <a:rPr lang="fr-CA" sz="1400" b="0" dirty="0">
                          <a:latin typeface="Arial" panose="020B0604020202020204" pitchFamily="34" charset="0"/>
                          <a:cs typeface="Arial" panose="020B0604020202020204" pitchFamily="34" charset="0"/>
                        </a:rPr>
                        <a:t>Ce n’est pas </a:t>
                      </a:r>
                      <a:r>
                        <a:rPr lang="fr-CA" sz="1400" b="1" dirty="0">
                          <a:latin typeface="Arial" panose="020B0604020202020204" pitchFamily="34" charset="0"/>
                          <a:cs typeface="Arial" panose="020B0604020202020204" pitchFamily="34" charset="0"/>
                        </a:rPr>
                        <a:t>une </a:t>
                      </a:r>
                      <a:r>
                        <a:rPr lang="fr-CA" sz="1400" b="0" dirty="0">
                          <a:latin typeface="Arial" panose="020B0604020202020204" pitchFamily="34" charset="0"/>
                          <a:cs typeface="Arial" panose="020B0604020202020204" pitchFamily="34" charset="0"/>
                        </a:rPr>
                        <a:t>belle maison</a:t>
                      </a:r>
                    </a:p>
                    <a:p>
                      <a:r>
                        <a:rPr lang="fr-CA" sz="1400" b="0" dirty="0">
                          <a:latin typeface="Arial" panose="020B0604020202020204" pitchFamily="34" charset="0"/>
                          <a:cs typeface="Arial" panose="020B0604020202020204" pitchFamily="34" charset="0"/>
                        </a:rPr>
                        <a:t>Il ne va pas être </a:t>
                      </a:r>
                      <a:r>
                        <a:rPr lang="fr-CA" sz="1400" b="1" dirty="0">
                          <a:latin typeface="Arial" panose="020B0604020202020204" pitchFamily="34" charset="0"/>
                          <a:cs typeface="Arial" panose="020B0604020202020204" pitchFamily="34" charset="0"/>
                        </a:rPr>
                        <a:t>un </a:t>
                      </a:r>
                      <a:r>
                        <a:rPr lang="fr-CA" sz="1400" b="0" dirty="0">
                          <a:latin typeface="Arial" panose="020B0604020202020204" pitchFamily="34" charset="0"/>
                          <a:cs typeface="Arial" panose="020B0604020202020204" pitchFamily="34" charset="0"/>
                        </a:rPr>
                        <a:t>bon professeur</a:t>
                      </a:r>
                      <a:endParaRPr lang="en-US" sz="14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63200314"/>
                  </a:ext>
                </a:extLst>
              </a:tr>
            </a:tbl>
          </a:graphicData>
        </a:graphic>
      </p:graphicFrame>
    </p:spTree>
    <p:extLst>
      <p:ext uri="{BB962C8B-B14F-4D97-AF65-F5344CB8AC3E}">
        <p14:creationId xmlns:p14="http://schemas.microsoft.com/office/powerpoint/2010/main" val="250875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articles </a:t>
            </a:r>
            <a:r>
              <a:rPr lang="fr-CA" dirty="0" err="1"/>
              <a:t>INdéfinis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6800" y="1811045"/>
            <a:ext cx="10058400" cy="2539013"/>
          </a:xfrm>
        </p:spPr>
        <p:txBody>
          <a:bodyPr>
            <a:normAutofit fontScale="92500" lnSpcReduction="10000"/>
          </a:bodyPr>
          <a:lstStyle/>
          <a:p>
            <a:r>
              <a:rPr lang="en-US" sz="1800" b="1" dirty="0">
                <a:latin typeface="Arial" panose="020B0604020202020204" pitchFamily="34" charset="0"/>
                <a:cs typeface="Arial" panose="020B0604020202020204" pitchFamily="34" charset="0"/>
              </a:rPr>
              <a:t>Use of the indefinite articles</a:t>
            </a:r>
            <a:endParaRPr lang="en-US" sz="1800" dirty="0">
              <a:latin typeface="Arial" panose="020B0604020202020204" pitchFamily="34" charset="0"/>
              <a:cs typeface="Arial" panose="020B0604020202020204" pitchFamily="34" charset="0"/>
            </a:endParaRPr>
          </a:p>
          <a:p>
            <a:pPr lvl="1">
              <a:buFont typeface="Wingdings" panose="05000000000000000000" pitchFamily="2" charset="2"/>
              <a:buChar char="Ø"/>
            </a:pPr>
            <a:r>
              <a:rPr lang="en-US" dirty="0">
                <a:latin typeface="Arial" panose="020B0604020202020204" pitchFamily="34" charset="0"/>
                <a:cs typeface="Arial" panose="020B0604020202020204" pitchFamily="34" charset="0"/>
              </a:rPr>
              <a:t>the indefinite articles </a:t>
            </a:r>
            <a:r>
              <a:rPr lang="en-US" b="1" dirty="0">
                <a:latin typeface="Arial" panose="020B0604020202020204" pitchFamily="34" charset="0"/>
                <a:cs typeface="Arial" panose="020B0604020202020204" pitchFamily="34" charset="0"/>
              </a:rPr>
              <a:t>un, </a:t>
            </a:r>
            <a:r>
              <a:rPr lang="en-US" b="1" dirty="0" err="1">
                <a:latin typeface="Arial" panose="020B0604020202020204" pitchFamily="34" charset="0"/>
                <a:cs typeface="Arial" panose="020B0604020202020204" pitchFamily="34" charset="0"/>
              </a:rPr>
              <a:t>une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des</a:t>
            </a:r>
            <a:r>
              <a:rPr lang="en-US" dirty="0">
                <a:latin typeface="Arial" panose="020B0604020202020204" pitchFamily="34" charset="0"/>
                <a:cs typeface="Arial" panose="020B0604020202020204" pitchFamily="34" charset="0"/>
              </a:rPr>
              <a:t> refer to nouns which are non-specific and when the information is new and not known</a:t>
            </a:r>
          </a:p>
          <a:p>
            <a:pPr lvl="1">
              <a:buFont typeface="Wingdings" panose="05000000000000000000" pitchFamily="2" charset="2"/>
              <a:buChar char="Ø"/>
            </a:pPr>
            <a:r>
              <a:rPr lang="en-US" b="1" dirty="0">
                <a:latin typeface="Arial" panose="020B0604020202020204" pitchFamily="34" charset="0"/>
                <a:cs typeface="Arial" panose="020B0604020202020204" pitchFamily="34" charset="0"/>
              </a:rPr>
              <a:t>Un</a:t>
            </a:r>
            <a:r>
              <a:rPr lang="en-US" dirty="0">
                <a:latin typeface="Arial" panose="020B0604020202020204" pitchFamily="34" charset="0"/>
                <a:cs typeface="Arial" panose="020B0604020202020204" pitchFamily="34" charset="0"/>
              </a:rPr>
              <a:t> or </a:t>
            </a:r>
            <a:r>
              <a:rPr lang="en-US" b="1" dirty="0" err="1">
                <a:latin typeface="Arial" panose="020B0604020202020204" pitchFamily="34" charset="0"/>
                <a:cs typeface="Arial" panose="020B0604020202020204" pitchFamily="34" charset="0"/>
              </a:rPr>
              <a:t>une</a:t>
            </a:r>
            <a:r>
              <a:rPr lang="en-US" dirty="0">
                <a:latin typeface="Arial" panose="020B0604020202020204" pitchFamily="34" charset="0"/>
                <a:cs typeface="Arial" panose="020B0604020202020204" pitchFamily="34" charset="0"/>
              </a:rPr>
              <a:t> may also indicate quantity, 'a' or 'an' in the sense of 'one.' The indefinite plural </a:t>
            </a:r>
            <a:r>
              <a:rPr lang="en-US" b="1" dirty="0">
                <a:latin typeface="Arial" panose="020B0604020202020204" pitchFamily="34" charset="0"/>
                <a:cs typeface="Arial" panose="020B0604020202020204" pitchFamily="34" charset="0"/>
              </a:rPr>
              <a:t>des</a:t>
            </a:r>
            <a:r>
              <a:rPr lang="en-US" dirty="0">
                <a:latin typeface="Arial" panose="020B0604020202020204" pitchFamily="34" charset="0"/>
                <a:cs typeface="Arial" panose="020B0604020202020204" pitchFamily="34" charset="0"/>
              </a:rPr>
              <a:t> is always expressed in French, but its English equivalent 'some' is often omitted.</a:t>
            </a:r>
          </a:p>
          <a:p>
            <a:pPr lvl="1">
              <a:buFont typeface="Wingdings" panose="05000000000000000000" pitchFamily="2" charset="2"/>
              <a:buChar char="Ø"/>
            </a:pPr>
            <a:r>
              <a:rPr lang="en-US" b="1" dirty="0">
                <a:latin typeface="Arial" panose="020B0604020202020204" pitchFamily="34" charset="0"/>
                <a:cs typeface="Arial" panose="020B0604020202020204" pitchFamily="34" charset="0"/>
              </a:rPr>
              <a:t>de after the negative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In a negative sentence, the indefinite articles </a:t>
            </a:r>
            <a:r>
              <a:rPr lang="en-US" b="1" dirty="0">
                <a:latin typeface="Arial" panose="020B0604020202020204" pitchFamily="34" charset="0"/>
                <a:cs typeface="Arial" panose="020B0604020202020204" pitchFamily="34" charset="0"/>
              </a:rPr>
              <a:t>un, </a:t>
            </a:r>
            <a:r>
              <a:rPr lang="en-US" b="1" dirty="0" err="1">
                <a:latin typeface="Arial" panose="020B0604020202020204" pitchFamily="34" charset="0"/>
                <a:cs typeface="Arial" panose="020B0604020202020204" pitchFamily="34" charset="0"/>
              </a:rPr>
              <a:t>une</a:t>
            </a:r>
            <a:r>
              <a:rPr lang="en-US" b="1" dirty="0">
                <a:latin typeface="Arial" panose="020B0604020202020204" pitchFamily="34" charset="0"/>
                <a:cs typeface="Arial" panose="020B0604020202020204" pitchFamily="34" charset="0"/>
              </a:rPr>
              <a:t>, des</a:t>
            </a:r>
            <a:r>
              <a:rPr lang="en-US" dirty="0">
                <a:latin typeface="Arial" panose="020B0604020202020204" pitchFamily="34" charset="0"/>
                <a:cs typeface="Arial" panose="020B0604020202020204" pitchFamily="34" charset="0"/>
              </a:rPr>
              <a:t> are replaced by </a:t>
            </a:r>
            <a:r>
              <a:rPr lang="en-US" b="1" dirty="0">
                <a:latin typeface="Arial" panose="020B0604020202020204" pitchFamily="34" charset="0"/>
                <a:cs typeface="Arial" panose="020B0604020202020204" pitchFamily="34" charset="0"/>
              </a:rPr>
              <a:t>de</a:t>
            </a:r>
            <a:r>
              <a:rPr lang="en-US" dirty="0">
                <a:latin typeface="Arial" panose="020B0604020202020204" pitchFamily="34" charset="0"/>
                <a:cs typeface="Arial" panose="020B0604020202020204" pitchFamily="34" charset="0"/>
              </a:rPr>
              <a:t> or </a:t>
            </a:r>
            <a:r>
              <a:rPr lang="en-US" b="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a:t>
            </a:r>
          </a:p>
          <a:p>
            <a:pPr lvl="1">
              <a:buFont typeface="Wingdings" panose="05000000000000000000" pitchFamily="2" charset="2"/>
              <a:buChar char="Ø"/>
            </a:pPr>
            <a:r>
              <a:rPr lang="en-US" b="1" dirty="0">
                <a:latin typeface="Arial" panose="020B0604020202020204" pitchFamily="34" charset="0"/>
                <a:cs typeface="Arial" panose="020B0604020202020204" pitchFamily="34" charset="0"/>
              </a:rPr>
              <a:t>No article with profession, nationality, and religion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Professions, nationalities and religions need no article after the verbs </a:t>
            </a:r>
            <a:r>
              <a:rPr lang="en-US" b="1" dirty="0" err="1">
                <a:latin typeface="Arial" panose="020B0604020202020204" pitchFamily="34" charset="0"/>
                <a:cs typeface="Arial" panose="020B0604020202020204" pitchFamily="34" charset="0"/>
              </a:rPr>
              <a:t>être</a:t>
            </a:r>
            <a:r>
              <a:rPr lang="en-US" dirty="0">
                <a:latin typeface="Arial" panose="020B0604020202020204" pitchFamily="34" charset="0"/>
                <a:cs typeface="Arial" panose="020B0604020202020204" pitchFamily="34" charset="0"/>
              </a:rPr>
              <a:t> and </a:t>
            </a:r>
            <a:r>
              <a:rPr lang="en-US" b="1" dirty="0" err="1">
                <a:latin typeface="Arial" panose="020B0604020202020204" pitchFamily="34" charset="0"/>
                <a:cs typeface="Arial" panose="020B0604020202020204" pitchFamily="34" charset="0"/>
              </a:rPr>
              <a:t>devenir</a:t>
            </a:r>
            <a:r>
              <a:rPr lang="en-US" b="1" dirty="0">
                <a:latin typeface="Arial" panose="020B0604020202020204" pitchFamily="34" charset="0"/>
                <a:cs typeface="Arial" panose="020B0604020202020204" pitchFamily="34" charset="0"/>
              </a:rPr>
              <a:t>: je </a:t>
            </a:r>
            <a:r>
              <a:rPr lang="en-US" b="1" dirty="0" err="1">
                <a:latin typeface="Arial" panose="020B0604020202020204" pitchFamily="34" charset="0"/>
                <a:cs typeface="Arial" panose="020B0604020202020204" pitchFamily="34" charset="0"/>
              </a:rPr>
              <a:t>suis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professeur</a:t>
            </a: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Ø"/>
            </a:pPr>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4BEC9C02-A182-4C95-A820-0718ADBB7B37}"/>
              </a:ext>
            </a:extLst>
          </p:cNvPr>
          <p:cNvGraphicFramePr>
            <a:graphicFrameLocks noGrp="1"/>
          </p:cNvGraphicFramePr>
          <p:nvPr/>
        </p:nvGraphicFramePr>
        <p:xfrm>
          <a:off x="1650260" y="4299643"/>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25061844"/>
                    </a:ext>
                  </a:extLst>
                </a:gridCol>
                <a:gridCol w="4064000">
                  <a:extLst>
                    <a:ext uri="{9D8B030D-6E8A-4147-A177-3AD203B41FA5}">
                      <a16:colId xmlns:a16="http://schemas.microsoft.com/office/drawing/2014/main" val="1888215856"/>
                    </a:ext>
                  </a:extLst>
                </a:gridCol>
              </a:tblGrid>
              <a:tr h="370840">
                <a:tc>
                  <a:txBody>
                    <a:bodyPr/>
                    <a:lstStyle/>
                    <a:p>
                      <a:pPr algn="ctr"/>
                      <a:r>
                        <a:rPr lang="fr-CA" dirty="0">
                          <a:solidFill>
                            <a:schemeClr val="tx1"/>
                          </a:solidFill>
                        </a:rPr>
                        <a:t>Affirmation</a:t>
                      </a:r>
                      <a:endParaRPr lang="en-US" dirty="0">
                        <a:solidFill>
                          <a:schemeClr val="tx1"/>
                        </a:solidFill>
                      </a:endParaRPr>
                    </a:p>
                  </a:txBody>
                  <a:tcPr/>
                </a:tc>
                <a:tc>
                  <a:txBody>
                    <a:bodyPr/>
                    <a:lstStyle/>
                    <a:p>
                      <a:pPr algn="ctr"/>
                      <a:r>
                        <a:rPr lang="fr-CA" dirty="0" err="1">
                          <a:solidFill>
                            <a:schemeClr val="tx1"/>
                          </a:solidFill>
                        </a:rPr>
                        <a:t>negation</a:t>
                      </a:r>
                      <a:endParaRPr lang="en-US" dirty="0">
                        <a:solidFill>
                          <a:schemeClr val="tx1"/>
                        </a:solidFill>
                      </a:endParaRPr>
                    </a:p>
                  </a:txBody>
                  <a:tcPr/>
                </a:tc>
                <a:extLst>
                  <a:ext uri="{0D108BD9-81ED-4DB2-BD59-A6C34878D82A}">
                    <a16:rowId xmlns:a16="http://schemas.microsoft.com/office/drawing/2014/main" val="343583978"/>
                  </a:ext>
                </a:extLst>
              </a:tr>
              <a:tr h="370840">
                <a:tc>
                  <a:txBody>
                    <a:bodyPr/>
                    <a:lstStyle/>
                    <a:p>
                      <a:r>
                        <a:rPr lang="fr-CA" b="0" dirty="0">
                          <a:solidFill>
                            <a:schemeClr val="tx1"/>
                          </a:solidFill>
                        </a:rPr>
                        <a:t>Tu as un frère</a:t>
                      </a:r>
                      <a:endParaRPr lang="en-US" b="0" dirty="0">
                        <a:solidFill>
                          <a:schemeClr val="tx1"/>
                        </a:solidFill>
                      </a:endParaRPr>
                    </a:p>
                  </a:txBody>
                  <a:tcPr/>
                </a:tc>
                <a:tc>
                  <a:txBody>
                    <a:bodyPr/>
                    <a:lstStyle/>
                    <a:p>
                      <a:r>
                        <a:rPr lang="fr-CA" b="0" dirty="0">
                          <a:solidFill>
                            <a:schemeClr val="tx1"/>
                          </a:solidFill>
                        </a:rPr>
                        <a:t>Tu n’as pas de frère</a:t>
                      </a:r>
                      <a:endParaRPr lang="en-US" b="0" dirty="0">
                        <a:solidFill>
                          <a:schemeClr val="tx1"/>
                        </a:solidFill>
                      </a:endParaRPr>
                    </a:p>
                  </a:txBody>
                  <a:tcPr/>
                </a:tc>
                <a:extLst>
                  <a:ext uri="{0D108BD9-81ED-4DB2-BD59-A6C34878D82A}">
                    <a16:rowId xmlns:a16="http://schemas.microsoft.com/office/drawing/2014/main" val="1068636912"/>
                  </a:ext>
                </a:extLst>
              </a:tr>
              <a:tr h="370840">
                <a:tc>
                  <a:txBody>
                    <a:bodyPr/>
                    <a:lstStyle/>
                    <a:p>
                      <a:r>
                        <a:rPr lang="fr-CA" dirty="0"/>
                        <a:t>Je mange une pomme</a:t>
                      </a:r>
                      <a:endParaRPr lang="en-US" dirty="0"/>
                    </a:p>
                  </a:txBody>
                  <a:tcPr/>
                </a:tc>
                <a:tc>
                  <a:txBody>
                    <a:bodyPr/>
                    <a:lstStyle/>
                    <a:p>
                      <a:r>
                        <a:rPr lang="fr-CA" dirty="0"/>
                        <a:t>Je ne mange pas de pomme</a:t>
                      </a:r>
                      <a:endParaRPr lang="en-US" dirty="0"/>
                    </a:p>
                  </a:txBody>
                  <a:tcPr/>
                </a:tc>
                <a:extLst>
                  <a:ext uri="{0D108BD9-81ED-4DB2-BD59-A6C34878D82A}">
                    <a16:rowId xmlns:a16="http://schemas.microsoft.com/office/drawing/2014/main" val="1719092058"/>
                  </a:ext>
                </a:extLst>
              </a:tr>
              <a:tr h="370840">
                <a:tc>
                  <a:txBody>
                    <a:bodyPr/>
                    <a:lstStyle/>
                    <a:p>
                      <a:r>
                        <a:rPr lang="fr-CA" dirty="0"/>
                        <a:t>Je regarde des films</a:t>
                      </a:r>
                      <a:endParaRPr lang="en-US" dirty="0"/>
                    </a:p>
                  </a:txBody>
                  <a:tcPr/>
                </a:tc>
                <a:tc>
                  <a:txBody>
                    <a:bodyPr/>
                    <a:lstStyle/>
                    <a:p>
                      <a:r>
                        <a:rPr lang="fr-CA" dirty="0"/>
                        <a:t>Je ne regarde pas de films</a:t>
                      </a:r>
                      <a:endParaRPr lang="en-US" dirty="0"/>
                    </a:p>
                  </a:txBody>
                  <a:tcPr/>
                </a:tc>
                <a:extLst>
                  <a:ext uri="{0D108BD9-81ED-4DB2-BD59-A6C34878D82A}">
                    <a16:rowId xmlns:a16="http://schemas.microsoft.com/office/drawing/2014/main" val="298867201"/>
                  </a:ext>
                </a:extLst>
              </a:tr>
              <a:tr h="370840">
                <a:tc>
                  <a:txBody>
                    <a:bodyPr/>
                    <a:lstStyle/>
                    <a:p>
                      <a:r>
                        <a:rPr lang="fr-CA" dirty="0"/>
                        <a:t>Je suis professeur</a:t>
                      </a:r>
                      <a:endParaRPr lang="en-US" dirty="0"/>
                    </a:p>
                  </a:txBody>
                  <a:tcPr/>
                </a:tc>
                <a:tc>
                  <a:txBody>
                    <a:bodyPr/>
                    <a:lstStyle/>
                    <a:p>
                      <a:r>
                        <a:rPr lang="fr-CA" dirty="0"/>
                        <a:t>Je ne suis pas professeur</a:t>
                      </a:r>
                      <a:endParaRPr lang="en-US" dirty="0"/>
                    </a:p>
                  </a:txBody>
                  <a:tcPr/>
                </a:tc>
                <a:extLst>
                  <a:ext uri="{0D108BD9-81ED-4DB2-BD59-A6C34878D82A}">
                    <a16:rowId xmlns:a16="http://schemas.microsoft.com/office/drawing/2014/main" val="1772031015"/>
                  </a:ext>
                </a:extLst>
              </a:tr>
            </a:tbl>
          </a:graphicData>
        </a:graphic>
      </p:graphicFrame>
      <p:pic>
        <p:nvPicPr>
          <p:cNvPr id="5" name="Recorded Sound">
            <a:hlinkClick r:id="" action="ppaction://media"/>
            <a:extLst>
              <a:ext uri="{FF2B5EF4-FFF2-40B4-BE49-F238E27FC236}">
                <a16:creationId xmlns:a16="http://schemas.microsoft.com/office/drawing/2014/main" id="{A5410890-D890-49A1-9A2B-8BA09E6D60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3599" y="3939128"/>
            <a:ext cx="487363" cy="487363"/>
          </a:xfrm>
          <a:prstGeom prst="rect">
            <a:avLst/>
          </a:prstGeom>
        </p:spPr>
      </p:pic>
    </p:spTree>
    <p:extLst>
      <p:ext uri="{BB962C8B-B14F-4D97-AF65-F5344CB8AC3E}">
        <p14:creationId xmlns:p14="http://schemas.microsoft.com/office/powerpoint/2010/main" val="146205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articles </a:t>
            </a:r>
            <a:r>
              <a:rPr lang="fr-CA" dirty="0" err="1"/>
              <a:t>INdéfinis</a:t>
            </a:r>
            <a:endParaRPr lang="en-US" dirty="0"/>
          </a:p>
        </p:txBody>
      </p:sp>
      <p:graphicFrame>
        <p:nvGraphicFramePr>
          <p:cNvPr id="7" name="Table 6">
            <a:extLst>
              <a:ext uri="{FF2B5EF4-FFF2-40B4-BE49-F238E27FC236}">
                <a16:creationId xmlns:a16="http://schemas.microsoft.com/office/drawing/2014/main" id="{C68A5623-8596-4C71-A237-A03B6191A42C}"/>
              </a:ext>
            </a:extLst>
          </p:cNvPr>
          <p:cNvGraphicFramePr>
            <a:graphicFrameLocks noGrp="1"/>
          </p:cNvGraphicFramePr>
          <p:nvPr/>
        </p:nvGraphicFramePr>
        <p:xfrm>
          <a:off x="1063752" y="3633506"/>
          <a:ext cx="9917926" cy="1554480"/>
        </p:xfrm>
        <a:graphic>
          <a:graphicData uri="http://schemas.openxmlformats.org/drawingml/2006/table">
            <a:tbl>
              <a:tblPr firstRow="1" bandRow="1">
                <a:tableStyleId>{5C22544A-7EE6-4342-B048-85BDC9FD1C3A}</a:tableStyleId>
              </a:tblPr>
              <a:tblGrid>
                <a:gridCol w="4990819">
                  <a:extLst>
                    <a:ext uri="{9D8B030D-6E8A-4147-A177-3AD203B41FA5}">
                      <a16:colId xmlns:a16="http://schemas.microsoft.com/office/drawing/2014/main" val="3360423447"/>
                    </a:ext>
                  </a:extLst>
                </a:gridCol>
                <a:gridCol w="4927107">
                  <a:extLst>
                    <a:ext uri="{9D8B030D-6E8A-4147-A177-3AD203B41FA5}">
                      <a16:colId xmlns:a16="http://schemas.microsoft.com/office/drawing/2014/main" val="3999976291"/>
                    </a:ext>
                  </a:extLst>
                </a:gridCol>
              </a:tblGrid>
              <a:tr h="473198">
                <a:tc>
                  <a:txBody>
                    <a:bodyPr/>
                    <a:lstStyle/>
                    <a:p>
                      <a:pPr algn="l"/>
                      <a:r>
                        <a:rPr lang="fr-CA" sz="1800" b="0" kern="1200" dirty="0">
                          <a:solidFill>
                            <a:schemeClr val="dk1"/>
                          </a:solidFill>
                          <a:latin typeface="+mn-lt"/>
                          <a:ea typeface="+mn-ea"/>
                          <a:cs typeface="+mn-cs"/>
                        </a:rPr>
                        <a:t>un chat (masculine,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algn="l"/>
                      <a:r>
                        <a:rPr lang="fr-CA" sz="1800" b="0" kern="1200" dirty="0">
                          <a:solidFill>
                            <a:schemeClr val="dk1"/>
                          </a:solidFill>
                          <a:latin typeface="+mn-lt"/>
                          <a:ea typeface="+mn-ea"/>
                          <a:cs typeface="+mn-cs"/>
                        </a:rPr>
                        <a:t>des chats (masculine, plural)</a:t>
                      </a:r>
                      <a:endParaRPr lang="en-US" sz="1800" b="0" kern="1200" dirty="0">
                        <a:solidFill>
                          <a:schemeClr val="dk1"/>
                        </a:solidFill>
                        <a:latin typeface="+mn-lt"/>
                        <a:ea typeface="+mn-ea"/>
                        <a:cs typeface="+mn-cs"/>
                      </a:endParaRPr>
                    </a:p>
                  </a:txBody>
                  <a:tcPr/>
                </a:tc>
                <a:tc>
                  <a:txBody>
                    <a:bodyPr/>
                    <a:lstStyle/>
                    <a:p>
                      <a:pPr algn="l"/>
                      <a:r>
                        <a:rPr lang="fr-CA" sz="1800" b="0" kern="1200" dirty="0">
                          <a:solidFill>
                            <a:schemeClr val="dk1"/>
                          </a:solidFill>
                          <a:latin typeface="+mn-lt"/>
                          <a:ea typeface="+mn-ea"/>
                          <a:cs typeface="+mn-cs"/>
                        </a:rPr>
                        <a:t>Un ordinateur (masculine,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algn="l"/>
                      <a:r>
                        <a:rPr lang="fr-CA" sz="1800" b="0" kern="1200" dirty="0">
                          <a:solidFill>
                            <a:schemeClr val="dk1"/>
                          </a:solidFill>
                          <a:latin typeface="+mn-lt"/>
                          <a:ea typeface="+mn-ea"/>
                          <a:cs typeface="+mn-cs"/>
                        </a:rPr>
                        <a:t>des ordinateurs (masculine, plural)</a:t>
                      </a:r>
                      <a:endParaRPr lang="en-US" sz="1800" b="0" kern="1200" dirty="0">
                        <a:solidFill>
                          <a:schemeClr val="dk1"/>
                        </a:solidFill>
                        <a:latin typeface="+mn-lt"/>
                        <a:ea typeface="+mn-ea"/>
                        <a:cs typeface="+mn-cs"/>
                      </a:endParaRPr>
                    </a:p>
                    <a:p>
                      <a:pPr algn="ct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30961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une chatte (</a:t>
                      </a:r>
                      <a:r>
                        <a:rPr lang="fr-CA" sz="1800" b="0" kern="1200" dirty="0" err="1">
                          <a:solidFill>
                            <a:schemeClr val="dk1"/>
                          </a:solidFill>
                          <a:latin typeface="+mn-lt"/>
                          <a:ea typeface="+mn-ea"/>
                          <a:cs typeface="+mn-cs"/>
                        </a:rPr>
                        <a:t>feminine</a:t>
                      </a:r>
                      <a:r>
                        <a:rPr lang="fr-CA" sz="1800" b="0" kern="1200" dirty="0">
                          <a:solidFill>
                            <a:schemeClr val="dk1"/>
                          </a:solidFill>
                          <a:latin typeface="+mn-lt"/>
                          <a:ea typeface="+mn-ea"/>
                          <a:cs typeface="+mn-cs"/>
                        </a:rPr>
                        <a:t>,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d</a:t>
                      </a:r>
                      <a:r>
                        <a:rPr lang="en-US" sz="1800" b="0" kern="1200" dirty="0">
                          <a:solidFill>
                            <a:schemeClr val="dk1"/>
                          </a:solidFill>
                          <a:latin typeface="+mn-lt"/>
                          <a:ea typeface="+mn-ea"/>
                          <a:cs typeface="+mn-cs"/>
                        </a:rPr>
                        <a:t>es </a:t>
                      </a:r>
                      <a:r>
                        <a:rPr lang="en-US" sz="1800" b="0" kern="1200" dirty="0" err="1">
                          <a:solidFill>
                            <a:schemeClr val="dk1"/>
                          </a:solidFill>
                          <a:latin typeface="+mn-lt"/>
                          <a:ea typeface="+mn-ea"/>
                          <a:cs typeface="+mn-cs"/>
                        </a:rPr>
                        <a:t>chattes</a:t>
                      </a:r>
                      <a:r>
                        <a:rPr lang="en-US" sz="1800" b="0" kern="1200" dirty="0">
                          <a:solidFill>
                            <a:schemeClr val="dk1"/>
                          </a:solidFill>
                          <a:latin typeface="+mn-lt"/>
                          <a:ea typeface="+mn-ea"/>
                          <a:cs typeface="+mn-cs"/>
                        </a:rPr>
                        <a:t> (feminine, plural)</a:t>
                      </a:r>
                      <a:endParaRPr lang="fr-CA" sz="1800" b="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Une école (</a:t>
                      </a:r>
                      <a:r>
                        <a:rPr lang="fr-CA" sz="1800" b="0" kern="1200" dirty="0" err="1">
                          <a:solidFill>
                            <a:schemeClr val="dk1"/>
                          </a:solidFill>
                          <a:latin typeface="+mn-lt"/>
                          <a:ea typeface="+mn-ea"/>
                          <a:cs typeface="+mn-cs"/>
                        </a:rPr>
                        <a:t>feminine</a:t>
                      </a:r>
                      <a:r>
                        <a:rPr lang="fr-CA" sz="1800" b="0" kern="1200" dirty="0">
                          <a:solidFill>
                            <a:schemeClr val="dk1"/>
                          </a:solidFill>
                          <a:latin typeface="+mn-lt"/>
                          <a:ea typeface="+mn-ea"/>
                          <a:cs typeface="+mn-cs"/>
                        </a:rPr>
                        <a:t>,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d</a:t>
                      </a:r>
                      <a:r>
                        <a:rPr lang="en-US" sz="1800" b="0" kern="1200" dirty="0">
                          <a:solidFill>
                            <a:schemeClr val="dk1"/>
                          </a:solidFill>
                          <a:latin typeface="+mn-lt"/>
                          <a:ea typeface="+mn-ea"/>
                          <a:cs typeface="+mn-cs"/>
                        </a:rPr>
                        <a:t>es </a:t>
                      </a:r>
                      <a:r>
                        <a:rPr lang="en-US" sz="1800" b="0" kern="1200" dirty="0" err="1">
                          <a:solidFill>
                            <a:schemeClr val="dk1"/>
                          </a:solidFill>
                          <a:latin typeface="+mn-lt"/>
                          <a:ea typeface="+mn-ea"/>
                          <a:cs typeface="+mn-cs"/>
                        </a:rPr>
                        <a:t>écoles</a:t>
                      </a:r>
                      <a:r>
                        <a:rPr lang="en-US" sz="1800" b="0" kern="1200" dirty="0">
                          <a:solidFill>
                            <a:schemeClr val="dk1"/>
                          </a:solidFill>
                          <a:latin typeface="+mn-lt"/>
                          <a:ea typeface="+mn-ea"/>
                          <a:cs typeface="+mn-cs"/>
                        </a:rPr>
                        <a:t> (feminine, plural)</a:t>
                      </a:r>
                      <a:endParaRPr lang="fr-CA" sz="1800" b="0" kern="1200" dirty="0">
                        <a:solidFill>
                          <a:schemeClr val="dk1"/>
                        </a:solidFill>
                        <a:latin typeface="+mn-lt"/>
                        <a:ea typeface="+mn-ea"/>
                        <a:cs typeface="+mn-cs"/>
                      </a:endParaRPr>
                    </a:p>
                  </a:txBody>
                  <a:tcPr/>
                </a:tc>
                <a:extLst>
                  <a:ext uri="{0D108BD9-81ED-4DB2-BD59-A6C34878D82A}">
                    <a16:rowId xmlns:a16="http://schemas.microsoft.com/office/drawing/2014/main" val="3598803349"/>
                  </a:ext>
                </a:extLst>
              </a:tr>
            </a:tbl>
          </a:graphicData>
        </a:graphic>
      </p:graphicFrame>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9848" y="1987444"/>
            <a:ext cx="10058400" cy="1646062"/>
          </a:xfrm>
        </p:spPr>
        <p:txBody>
          <a:bodyPr>
            <a:normAutofit/>
          </a:bodyPr>
          <a:lstStyle/>
          <a:p>
            <a:r>
              <a:rPr lang="en-US" dirty="0"/>
              <a:t>In French, most nouns need to be introduced or 'determined' by an article. As in English, an article is characterized as either </a:t>
            </a:r>
            <a:r>
              <a:rPr lang="en-US" b="1" dirty="0"/>
              <a:t>definite</a:t>
            </a:r>
            <a:r>
              <a:rPr lang="en-US" dirty="0"/>
              <a:t> ('the') or </a:t>
            </a:r>
            <a:r>
              <a:rPr lang="en-US" b="1" dirty="0"/>
              <a:t>indefinite</a:t>
            </a:r>
            <a:r>
              <a:rPr lang="en-US" dirty="0"/>
              <a:t> ('a', 'an'). French </a:t>
            </a:r>
            <a:r>
              <a:rPr lang="en-US" b="1" dirty="0"/>
              <a:t>indefinite articles </a:t>
            </a:r>
            <a:r>
              <a:rPr lang="en-US" dirty="0"/>
              <a:t>are also </a:t>
            </a:r>
            <a:r>
              <a:rPr lang="en-US" b="1" dirty="0"/>
              <a:t>masculine</a:t>
            </a:r>
            <a:r>
              <a:rPr lang="en-US" dirty="0"/>
              <a:t> or </a:t>
            </a:r>
            <a:r>
              <a:rPr lang="en-US" b="1" dirty="0"/>
              <a:t>feminine</a:t>
            </a:r>
            <a:r>
              <a:rPr lang="en-US" dirty="0"/>
              <a:t>, </a:t>
            </a:r>
            <a:r>
              <a:rPr lang="en-US" b="1" dirty="0"/>
              <a:t>singular</a:t>
            </a:r>
            <a:r>
              <a:rPr lang="en-US" dirty="0"/>
              <a:t> or </a:t>
            </a:r>
            <a:r>
              <a:rPr lang="en-US" b="1" dirty="0"/>
              <a:t>plural</a:t>
            </a:r>
            <a:r>
              <a:rPr lang="en-US" dirty="0"/>
              <a:t>, according to the gender and number of the noun they determine. </a:t>
            </a:r>
          </a:p>
        </p:txBody>
      </p:sp>
      <p:pic>
        <p:nvPicPr>
          <p:cNvPr id="3" name="Recorded Sound">
            <a:hlinkClick r:id="" action="ppaction://media"/>
            <a:extLst>
              <a:ext uri="{FF2B5EF4-FFF2-40B4-BE49-F238E27FC236}">
                <a16:creationId xmlns:a16="http://schemas.microsoft.com/office/drawing/2014/main" id="{E7E1DE9B-FACE-4399-AC4B-CAB0C44218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70545" y="5664200"/>
            <a:ext cx="609600" cy="609600"/>
          </a:xfrm>
          <a:prstGeom prst="rect">
            <a:avLst/>
          </a:prstGeom>
        </p:spPr>
      </p:pic>
    </p:spTree>
    <p:extLst>
      <p:ext uri="{BB962C8B-B14F-4D97-AF65-F5344CB8AC3E}">
        <p14:creationId xmlns:p14="http://schemas.microsoft.com/office/powerpoint/2010/main" val="157825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articles définis</a:t>
            </a:r>
            <a:endParaRPr lang="en-US" dirty="0"/>
          </a:p>
        </p:txBody>
      </p:sp>
      <p:graphicFrame>
        <p:nvGraphicFramePr>
          <p:cNvPr id="7" name="Table 6">
            <a:extLst>
              <a:ext uri="{FF2B5EF4-FFF2-40B4-BE49-F238E27FC236}">
                <a16:creationId xmlns:a16="http://schemas.microsoft.com/office/drawing/2014/main" id="{C68A5623-8596-4C71-A237-A03B6191A42C}"/>
              </a:ext>
            </a:extLst>
          </p:cNvPr>
          <p:cNvGraphicFramePr>
            <a:graphicFrameLocks noGrp="1"/>
          </p:cNvGraphicFramePr>
          <p:nvPr/>
        </p:nvGraphicFramePr>
        <p:xfrm>
          <a:off x="1069848" y="4675850"/>
          <a:ext cx="9917926" cy="1554480"/>
        </p:xfrm>
        <a:graphic>
          <a:graphicData uri="http://schemas.openxmlformats.org/drawingml/2006/table">
            <a:tbl>
              <a:tblPr firstRow="1" bandRow="1">
                <a:tableStyleId>{5C22544A-7EE6-4342-B048-85BDC9FD1C3A}</a:tableStyleId>
              </a:tblPr>
              <a:tblGrid>
                <a:gridCol w="4990819">
                  <a:extLst>
                    <a:ext uri="{9D8B030D-6E8A-4147-A177-3AD203B41FA5}">
                      <a16:colId xmlns:a16="http://schemas.microsoft.com/office/drawing/2014/main" val="3360423447"/>
                    </a:ext>
                  </a:extLst>
                </a:gridCol>
                <a:gridCol w="4927107">
                  <a:extLst>
                    <a:ext uri="{9D8B030D-6E8A-4147-A177-3AD203B41FA5}">
                      <a16:colId xmlns:a16="http://schemas.microsoft.com/office/drawing/2014/main" val="3999976291"/>
                    </a:ext>
                  </a:extLst>
                </a:gridCol>
              </a:tblGrid>
              <a:tr h="473198">
                <a:tc>
                  <a:txBody>
                    <a:bodyPr/>
                    <a:lstStyle/>
                    <a:p>
                      <a:pPr algn="l"/>
                      <a:r>
                        <a:rPr lang="fr-CA" sz="1800" b="0" kern="1200" dirty="0">
                          <a:solidFill>
                            <a:schemeClr val="dk1"/>
                          </a:solidFill>
                          <a:latin typeface="+mn-lt"/>
                          <a:ea typeface="+mn-ea"/>
                          <a:cs typeface="+mn-cs"/>
                        </a:rPr>
                        <a:t>Le chat (masculine,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algn="l"/>
                      <a:r>
                        <a:rPr lang="fr-CA" sz="1800" b="0" kern="1200" dirty="0">
                          <a:solidFill>
                            <a:schemeClr val="dk1"/>
                          </a:solidFill>
                          <a:latin typeface="+mn-lt"/>
                          <a:ea typeface="+mn-ea"/>
                          <a:cs typeface="+mn-cs"/>
                        </a:rPr>
                        <a:t>Les chats (masculine, plural)</a:t>
                      </a:r>
                      <a:endParaRPr lang="en-US" sz="1800" b="0" kern="1200" dirty="0">
                        <a:solidFill>
                          <a:schemeClr val="dk1"/>
                        </a:solidFill>
                        <a:latin typeface="+mn-lt"/>
                        <a:ea typeface="+mn-ea"/>
                        <a:cs typeface="+mn-cs"/>
                      </a:endParaRPr>
                    </a:p>
                  </a:txBody>
                  <a:tcPr/>
                </a:tc>
                <a:tc>
                  <a:txBody>
                    <a:bodyPr/>
                    <a:lstStyle/>
                    <a:p>
                      <a:pPr algn="l"/>
                      <a:r>
                        <a:rPr lang="fr-CA" sz="1800" b="0" kern="1200" dirty="0">
                          <a:solidFill>
                            <a:schemeClr val="dk1"/>
                          </a:solidFill>
                          <a:latin typeface="+mn-lt"/>
                          <a:ea typeface="+mn-ea"/>
                          <a:cs typeface="+mn-cs"/>
                        </a:rPr>
                        <a:t>L’ordinateur (masculine,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algn="l"/>
                      <a:r>
                        <a:rPr lang="fr-CA" sz="1800" b="0" kern="1200" dirty="0">
                          <a:solidFill>
                            <a:schemeClr val="dk1"/>
                          </a:solidFill>
                          <a:latin typeface="+mn-lt"/>
                          <a:ea typeface="+mn-ea"/>
                          <a:cs typeface="+mn-cs"/>
                        </a:rPr>
                        <a:t>Les ordinateurs (masculine, plural)</a:t>
                      </a:r>
                      <a:endParaRPr lang="en-US" sz="1800" b="0" kern="1200" dirty="0">
                        <a:solidFill>
                          <a:schemeClr val="dk1"/>
                        </a:solidFill>
                        <a:latin typeface="+mn-lt"/>
                        <a:ea typeface="+mn-ea"/>
                        <a:cs typeface="+mn-cs"/>
                      </a:endParaRPr>
                    </a:p>
                    <a:p>
                      <a:pPr algn="ctr"/>
                      <a:endParaRPr lang="en-US" sz="1800" b="1" kern="1200" dirty="0">
                        <a:solidFill>
                          <a:schemeClr val="dk1"/>
                        </a:solidFill>
                        <a:latin typeface="+mn-lt"/>
                        <a:ea typeface="+mn-ea"/>
                        <a:cs typeface="+mn-cs"/>
                      </a:endParaRPr>
                    </a:p>
                  </a:txBody>
                  <a:tcPr/>
                </a:tc>
                <a:extLst>
                  <a:ext uri="{0D108BD9-81ED-4DB2-BD59-A6C34878D82A}">
                    <a16:rowId xmlns:a16="http://schemas.microsoft.com/office/drawing/2014/main" val="1309612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La chatte (</a:t>
                      </a:r>
                      <a:r>
                        <a:rPr lang="fr-CA" sz="1800" b="0" kern="1200" dirty="0" err="1">
                          <a:solidFill>
                            <a:schemeClr val="dk1"/>
                          </a:solidFill>
                          <a:latin typeface="+mn-lt"/>
                          <a:ea typeface="+mn-ea"/>
                          <a:cs typeface="+mn-cs"/>
                        </a:rPr>
                        <a:t>feminine</a:t>
                      </a:r>
                      <a:r>
                        <a:rPr lang="fr-CA" sz="1800" b="0" kern="1200" dirty="0">
                          <a:solidFill>
                            <a:schemeClr val="dk1"/>
                          </a:solidFill>
                          <a:latin typeface="+mn-lt"/>
                          <a:ea typeface="+mn-ea"/>
                          <a:cs typeface="+mn-cs"/>
                        </a:rPr>
                        <a:t>,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L</a:t>
                      </a:r>
                      <a:r>
                        <a:rPr lang="en-US" sz="1800" b="0" kern="1200" dirty="0">
                          <a:solidFill>
                            <a:schemeClr val="dk1"/>
                          </a:solidFill>
                          <a:latin typeface="+mn-lt"/>
                          <a:ea typeface="+mn-ea"/>
                          <a:cs typeface="+mn-cs"/>
                        </a:rPr>
                        <a:t>es </a:t>
                      </a:r>
                      <a:r>
                        <a:rPr lang="en-US" sz="1800" b="0" kern="1200" dirty="0" err="1">
                          <a:solidFill>
                            <a:schemeClr val="dk1"/>
                          </a:solidFill>
                          <a:latin typeface="+mn-lt"/>
                          <a:ea typeface="+mn-ea"/>
                          <a:cs typeface="+mn-cs"/>
                        </a:rPr>
                        <a:t>chattes</a:t>
                      </a:r>
                      <a:r>
                        <a:rPr lang="en-US" sz="1800" b="0" kern="1200" dirty="0">
                          <a:solidFill>
                            <a:schemeClr val="dk1"/>
                          </a:solidFill>
                          <a:latin typeface="+mn-lt"/>
                          <a:ea typeface="+mn-ea"/>
                          <a:cs typeface="+mn-cs"/>
                        </a:rPr>
                        <a:t> (feminine, plural)</a:t>
                      </a:r>
                      <a:endParaRPr lang="fr-CA" sz="1800" b="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L’école (</a:t>
                      </a:r>
                      <a:r>
                        <a:rPr lang="fr-CA" sz="1800" b="0" kern="1200" dirty="0" err="1">
                          <a:solidFill>
                            <a:schemeClr val="dk1"/>
                          </a:solidFill>
                          <a:latin typeface="+mn-lt"/>
                          <a:ea typeface="+mn-ea"/>
                          <a:cs typeface="+mn-cs"/>
                        </a:rPr>
                        <a:t>feminine</a:t>
                      </a:r>
                      <a:r>
                        <a:rPr lang="fr-CA" sz="1800" b="0" kern="1200" dirty="0">
                          <a:solidFill>
                            <a:schemeClr val="dk1"/>
                          </a:solidFill>
                          <a:latin typeface="+mn-lt"/>
                          <a:ea typeface="+mn-ea"/>
                          <a:cs typeface="+mn-cs"/>
                        </a:rPr>
                        <a:t>, </a:t>
                      </a:r>
                      <a:r>
                        <a:rPr lang="fr-CA" sz="1800" b="0" kern="1200" dirty="0" err="1">
                          <a:solidFill>
                            <a:schemeClr val="dk1"/>
                          </a:solidFill>
                          <a:latin typeface="+mn-lt"/>
                          <a:ea typeface="+mn-ea"/>
                          <a:cs typeface="+mn-cs"/>
                        </a:rPr>
                        <a:t>singular</a:t>
                      </a:r>
                      <a:r>
                        <a:rPr lang="fr-CA" sz="1800" b="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800" b="0" kern="1200" dirty="0">
                          <a:solidFill>
                            <a:schemeClr val="dk1"/>
                          </a:solidFill>
                          <a:latin typeface="+mn-lt"/>
                          <a:ea typeface="+mn-ea"/>
                          <a:cs typeface="+mn-cs"/>
                        </a:rPr>
                        <a:t>L</a:t>
                      </a:r>
                      <a:r>
                        <a:rPr lang="en-US" sz="1800" b="0" kern="1200" dirty="0">
                          <a:solidFill>
                            <a:schemeClr val="dk1"/>
                          </a:solidFill>
                          <a:latin typeface="+mn-lt"/>
                          <a:ea typeface="+mn-ea"/>
                          <a:cs typeface="+mn-cs"/>
                        </a:rPr>
                        <a:t>es </a:t>
                      </a:r>
                      <a:r>
                        <a:rPr lang="en-US" sz="1800" b="0" kern="1200" dirty="0" err="1">
                          <a:solidFill>
                            <a:schemeClr val="dk1"/>
                          </a:solidFill>
                          <a:latin typeface="+mn-lt"/>
                          <a:ea typeface="+mn-ea"/>
                          <a:cs typeface="+mn-cs"/>
                        </a:rPr>
                        <a:t>écoles</a:t>
                      </a:r>
                      <a:r>
                        <a:rPr lang="en-US" sz="1800" b="0" kern="1200" dirty="0">
                          <a:solidFill>
                            <a:schemeClr val="dk1"/>
                          </a:solidFill>
                          <a:latin typeface="+mn-lt"/>
                          <a:ea typeface="+mn-ea"/>
                          <a:cs typeface="+mn-cs"/>
                        </a:rPr>
                        <a:t> (feminine, plural)</a:t>
                      </a:r>
                      <a:endParaRPr lang="fr-CA" sz="1800" b="0" kern="1200" dirty="0">
                        <a:solidFill>
                          <a:schemeClr val="dk1"/>
                        </a:solidFill>
                        <a:latin typeface="+mn-lt"/>
                        <a:ea typeface="+mn-ea"/>
                        <a:cs typeface="+mn-cs"/>
                      </a:endParaRPr>
                    </a:p>
                  </a:txBody>
                  <a:tcPr/>
                </a:tc>
                <a:extLst>
                  <a:ext uri="{0D108BD9-81ED-4DB2-BD59-A6C34878D82A}">
                    <a16:rowId xmlns:a16="http://schemas.microsoft.com/office/drawing/2014/main" val="3598803349"/>
                  </a:ext>
                </a:extLst>
              </a:tr>
            </a:tbl>
          </a:graphicData>
        </a:graphic>
      </p:graphicFrame>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9848" y="1782938"/>
            <a:ext cx="10058400" cy="2691408"/>
          </a:xfrm>
        </p:spPr>
        <p:txBody>
          <a:bodyPr>
            <a:normAutofit/>
          </a:bodyPr>
          <a:lstStyle/>
          <a:p>
            <a:r>
              <a:rPr lang="en-US" dirty="0"/>
              <a:t>In French, most nouns need to be introduced or 'determined' by an article. As in English, an article is characterized as either </a:t>
            </a:r>
            <a:r>
              <a:rPr lang="en-US" b="1" dirty="0"/>
              <a:t>definite</a:t>
            </a:r>
            <a:r>
              <a:rPr lang="en-US" dirty="0"/>
              <a:t> ('the') or </a:t>
            </a:r>
            <a:r>
              <a:rPr lang="en-US" b="1" dirty="0"/>
              <a:t>indefinite</a:t>
            </a:r>
            <a:r>
              <a:rPr lang="en-US" dirty="0"/>
              <a:t> ('a', 'an'). French articles are also </a:t>
            </a:r>
            <a:r>
              <a:rPr lang="en-US" b="1" dirty="0"/>
              <a:t>masculine</a:t>
            </a:r>
            <a:r>
              <a:rPr lang="en-US" dirty="0"/>
              <a:t> or </a:t>
            </a:r>
            <a:r>
              <a:rPr lang="en-US" b="1" dirty="0"/>
              <a:t>feminine</a:t>
            </a:r>
            <a:r>
              <a:rPr lang="en-US" dirty="0"/>
              <a:t>, </a:t>
            </a:r>
            <a:r>
              <a:rPr lang="en-US" b="1" dirty="0"/>
              <a:t>singular</a:t>
            </a:r>
            <a:r>
              <a:rPr lang="en-US" dirty="0"/>
              <a:t> or </a:t>
            </a:r>
            <a:r>
              <a:rPr lang="en-US" b="1" dirty="0"/>
              <a:t>plural</a:t>
            </a:r>
            <a:r>
              <a:rPr lang="en-US" dirty="0"/>
              <a:t>, according to the gender and number of the noun they determine. Here are the </a:t>
            </a:r>
            <a:r>
              <a:rPr lang="en-US" b="1" dirty="0"/>
              <a:t>definite articles</a:t>
            </a:r>
            <a:r>
              <a:rPr lang="en-US" dirty="0"/>
              <a:t> in French:</a:t>
            </a:r>
          </a:p>
          <a:p>
            <a:endParaRPr lang="en-US" dirty="0"/>
          </a:p>
          <a:p>
            <a:pPr lvl="1">
              <a:buFont typeface="Wingdings" panose="05000000000000000000" pitchFamily="2" charset="2"/>
              <a:buChar char="Ø"/>
            </a:pPr>
            <a:r>
              <a:rPr lang="fr-CA" dirty="0" err="1"/>
              <a:t>When</a:t>
            </a:r>
            <a:r>
              <a:rPr lang="fr-CA" dirty="0"/>
              <a:t> a </a:t>
            </a:r>
            <a:r>
              <a:rPr lang="fr-CA" dirty="0" err="1"/>
              <a:t>noun</a:t>
            </a:r>
            <a:r>
              <a:rPr lang="fr-CA" dirty="0"/>
              <a:t> </a:t>
            </a:r>
            <a:r>
              <a:rPr lang="fr-CA" dirty="0" err="1"/>
              <a:t>begins</a:t>
            </a:r>
            <a:r>
              <a:rPr lang="fr-CA" dirty="0"/>
              <a:t> </a:t>
            </a:r>
            <a:r>
              <a:rPr lang="fr-CA" dirty="0" err="1"/>
              <a:t>with</a:t>
            </a:r>
            <a:r>
              <a:rPr lang="fr-CA" dirty="0"/>
              <a:t> a </a:t>
            </a:r>
            <a:r>
              <a:rPr lang="fr-CA" dirty="0" err="1"/>
              <a:t>vowel</a:t>
            </a:r>
            <a:r>
              <a:rPr lang="fr-CA" dirty="0"/>
              <a:t> or a silent H, the </a:t>
            </a:r>
            <a:r>
              <a:rPr lang="fr-CA" dirty="0" err="1"/>
              <a:t>definite</a:t>
            </a:r>
            <a:r>
              <a:rPr lang="fr-CA" dirty="0"/>
              <a:t> </a:t>
            </a:r>
            <a:r>
              <a:rPr lang="fr-CA" dirty="0" err="1"/>
              <a:t>singular</a:t>
            </a:r>
            <a:r>
              <a:rPr lang="fr-CA" dirty="0"/>
              <a:t> article </a:t>
            </a:r>
            <a:r>
              <a:rPr lang="fr-CA" dirty="0" err="1"/>
              <a:t>will</a:t>
            </a:r>
            <a:r>
              <a:rPr lang="fr-CA" dirty="0"/>
              <a:t> </a:t>
            </a:r>
            <a:r>
              <a:rPr lang="fr-CA" dirty="0" err="1"/>
              <a:t>be</a:t>
            </a:r>
            <a:r>
              <a:rPr lang="fr-CA" dirty="0"/>
              <a:t> L’</a:t>
            </a:r>
          </a:p>
        </p:txBody>
      </p:sp>
      <p:pic>
        <p:nvPicPr>
          <p:cNvPr id="3" name="Recorded Sound">
            <a:hlinkClick r:id="" action="ppaction://media"/>
            <a:extLst>
              <a:ext uri="{FF2B5EF4-FFF2-40B4-BE49-F238E27FC236}">
                <a16:creationId xmlns:a16="http://schemas.microsoft.com/office/drawing/2014/main" id="{93D8BEB8-02F5-4BA3-B190-75ECF092A9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1620" y="4066250"/>
            <a:ext cx="609600" cy="609600"/>
          </a:xfrm>
          <a:prstGeom prst="rect">
            <a:avLst/>
          </a:prstGeom>
        </p:spPr>
      </p:pic>
    </p:spTree>
    <p:extLst>
      <p:ext uri="{BB962C8B-B14F-4D97-AF65-F5344CB8AC3E}">
        <p14:creationId xmlns:p14="http://schemas.microsoft.com/office/powerpoint/2010/main" val="38097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088476" y="378100"/>
            <a:ext cx="10058400" cy="1609344"/>
          </a:xfrm>
        </p:spPr>
        <p:txBody>
          <a:bodyPr/>
          <a:lstStyle/>
          <a:p>
            <a:pPr algn="ctr"/>
            <a:r>
              <a:rPr lang="fr-CA" dirty="0"/>
              <a:t>Les articles définis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1066800" y="2120290"/>
            <a:ext cx="10058400" cy="3588052"/>
          </a:xfrm>
        </p:spPr>
        <p:txBody>
          <a:bodyPr>
            <a:normAutofit/>
          </a:bodyPr>
          <a:lstStyle/>
          <a:p>
            <a:r>
              <a:rPr lang="en-US" b="1" dirty="0"/>
              <a:t>Use of the definite articles</a:t>
            </a:r>
          </a:p>
          <a:p>
            <a:endParaRPr lang="en-US" dirty="0"/>
          </a:p>
          <a:p>
            <a:pPr lvl="1">
              <a:buFont typeface="Wingdings" panose="05000000000000000000" pitchFamily="2" charset="2"/>
              <a:buChar char="Ø"/>
            </a:pPr>
            <a:r>
              <a:rPr lang="en-US" b="1" dirty="0"/>
              <a:t>To identify a specific noun</a:t>
            </a:r>
            <a:br>
              <a:rPr lang="en-US" dirty="0"/>
            </a:br>
            <a:r>
              <a:rPr lang="en-US" dirty="0"/>
              <a:t>The definite article is used to identify a specific noun or to refer to a noun that has already been specified.</a:t>
            </a:r>
          </a:p>
          <a:p>
            <a:pPr lvl="1">
              <a:buFont typeface="Wingdings" panose="05000000000000000000" pitchFamily="2" charset="2"/>
              <a:buChar char="Ø"/>
            </a:pPr>
            <a:endParaRPr lang="en-US" dirty="0"/>
          </a:p>
          <a:p>
            <a:pPr lvl="1">
              <a:buFont typeface="Wingdings" panose="05000000000000000000" pitchFamily="2" charset="2"/>
              <a:buChar char="Ø"/>
            </a:pPr>
            <a:r>
              <a:rPr lang="en-US" b="1" dirty="0"/>
              <a:t>To express general truths or concepts</a:t>
            </a:r>
            <a:br>
              <a:rPr lang="en-US" dirty="0"/>
            </a:br>
            <a:r>
              <a:rPr lang="en-US" dirty="0"/>
              <a:t>French uses the definite article to express general truths or concepts. English, in contrast, uses no article at all. Compare the following sentences</a:t>
            </a:r>
          </a:p>
          <a:p>
            <a:pPr lvl="1">
              <a:buFont typeface="Wingdings" panose="05000000000000000000" pitchFamily="2" charset="2"/>
              <a:buChar char="Ø"/>
            </a:pPr>
            <a:endParaRPr lang="en-US" dirty="0"/>
          </a:p>
          <a:p>
            <a:pPr lvl="1">
              <a:buFont typeface="Wingdings" panose="05000000000000000000" pitchFamily="2" charset="2"/>
              <a:buChar char="Ø"/>
            </a:pPr>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5B746087-B378-4298-8853-51A7D53EC9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8876" y="3609516"/>
            <a:ext cx="609600" cy="609600"/>
          </a:xfrm>
          <a:prstGeom prst="rect">
            <a:avLst/>
          </a:prstGeom>
        </p:spPr>
      </p:pic>
    </p:spTree>
    <p:extLst>
      <p:ext uri="{BB962C8B-B14F-4D97-AF65-F5344CB8AC3E}">
        <p14:creationId xmlns:p14="http://schemas.microsoft.com/office/powerpoint/2010/main" val="299072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8C6F-AE60-4983-BAE4-D1BFB08BB9A2}"/>
              </a:ext>
            </a:extLst>
          </p:cNvPr>
          <p:cNvSpPr>
            <a:spLocks noGrp="1"/>
          </p:cNvSpPr>
          <p:nvPr>
            <p:ph type="title"/>
          </p:nvPr>
        </p:nvSpPr>
        <p:spPr>
          <a:xfrm>
            <a:off x="1114146" y="33338"/>
            <a:ext cx="10058400" cy="1609344"/>
          </a:xfrm>
        </p:spPr>
        <p:txBody>
          <a:bodyPr/>
          <a:lstStyle/>
          <a:p>
            <a:pPr algn="ctr"/>
            <a:r>
              <a:rPr lang="fr-CA" dirty="0"/>
              <a:t>Les </a:t>
            </a:r>
            <a:r>
              <a:rPr lang="fr-CA" dirty="0" err="1"/>
              <a:t>adjectIFS</a:t>
            </a:r>
            <a:endParaRPr lang="en-US" dirty="0"/>
          </a:p>
        </p:txBody>
      </p:sp>
      <p:sp>
        <p:nvSpPr>
          <p:cNvPr id="10" name="Content Placeholder 9">
            <a:extLst>
              <a:ext uri="{FF2B5EF4-FFF2-40B4-BE49-F238E27FC236}">
                <a16:creationId xmlns:a16="http://schemas.microsoft.com/office/drawing/2014/main" id="{E706604A-B60D-482F-8222-A110C06C2FB5}"/>
              </a:ext>
            </a:extLst>
          </p:cNvPr>
          <p:cNvSpPr>
            <a:spLocks noGrp="1"/>
          </p:cNvSpPr>
          <p:nvPr>
            <p:ph idx="1"/>
          </p:nvPr>
        </p:nvSpPr>
        <p:spPr>
          <a:xfrm>
            <a:off x="827103" y="1447062"/>
            <a:ext cx="10058400" cy="2929630"/>
          </a:xfrm>
        </p:spPr>
        <p:txBody>
          <a:bodyPr>
            <a:normAutofit/>
          </a:bodyPr>
          <a:lstStyle/>
          <a:p>
            <a:r>
              <a:rPr lang="en-US" b="1" dirty="0"/>
              <a:t>Be careful:</a:t>
            </a:r>
            <a:br>
              <a:rPr lang="en-US" dirty="0"/>
            </a:br>
            <a:endParaRPr lang="en-US" dirty="0"/>
          </a:p>
          <a:p>
            <a:pPr lvl="1">
              <a:buFont typeface="Wingdings" panose="05000000000000000000" pitchFamily="2" charset="2"/>
              <a:buChar char="Ø"/>
            </a:pPr>
            <a:r>
              <a:rPr lang="en-US" dirty="0"/>
              <a:t>The adjective takes the masculine plural when the nouns it modifies are of different genders with at least 1 masculine noun: 	Emma et Marc </a:t>
            </a:r>
            <a:r>
              <a:rPr lang="en-US" dirty="0" err="1"/>
              <a:t>sont</a:t>
            </a:r>
            <a:r>
              <a:rPr lang="en-US" dirty="0"/>
              <a:t> petit</a:t>
            </a:r>
            <a:r>
              <a:rPr lang="en-US" b="1" dirty="0"/>
              <a:t>s</a:t>
            </a:r>
            <a:r>
              <a:rPr lang="en-US" dirty="0"/>
              <a:t>. </a:t>
            </a:r>
          </a:p>
          <a:p>
            <a:pPr lvl="1">
              <a:buFont typeface="Wingdings" panose="05000000000000000000" pitchFamily="2" charset="2"/>
              <a:buChar char="Ø"/>
            </a:pPr>
            <a:r>
              <a:rPr lang="en-US" dirty="0"/>
              <a:t>the</a:t>
            </a:r>
            <a:r>
              <a:rPr lang="en-US" u="sng" dirty="0"/>
              <a:t> </a:t>
            </a:r>
            <a:r>
              <a:rPr lang="en-US" u="sng" dirty="0">
                <a:hlinkClick r:id="rId6" tooltip="jump to adj2">
                  <a:extLst>
                    <a:ext uri="{A12FA001-AC4F-418D-AE19-62706E023703}">
                      <ahyp:hlinkClr xmlns:ahyp="http://schemas.microsoft.com/office/drawing/2018/hyperlinkcolor" val="tx"/>
                    </a:ext>
                  </a:extLst>
                </a:hlinkClick>
              </a:rPr>
              <a:t>placement</a:t>
            </a:r>
            <a:r>
              <a:rPr lang="en-US" dirty="0"/>
              <a:t> of most adjectives in French is after the noun. However, there is a small group of adjectives that normally precede the noun. These adjectives may be categorized as adjectives of </a:t>
            </a:r>
            <a:r>
              <a:rPr lang="en-US" b="1" dirty="0"/>
              <a:t>B</a:t>
            </a:r>
            <a:r>
              <a:rPr lang="en-US" dirty="0"/>
              <a:t>eauty, </a:t>
            </a:r>
            <a:r>
              <a:rPr lang="en-US" b="1" dirty="0"/>
              <a:t>A</a:t>
            </a:r>
            <a:r>
              <a:rPr lang="en-US" dirty="0"/>
              <a:t>ge, </a:t>
            </a:r>
            <a:r>
              <a:rPr lang="en-US" b="1" dirty="0"/>
              <a:t>N</a:t>
            </a:r>
            <a:r>
              <a:rPr lang="en-US" dirty="0"/>
              <a:t>umbers</a:t>
            </a:r>
            <a:r>
              <a:rPr lang="en-US" b="1" dirty="0"/>
              <a:t> G</a:t>
            </a:r>
            <a:r>
              <a:rPr lang="en-US" dirty="0"/>
              <a:t>oodness, and </a:t>
            </a:r>
            <a:r>
              <a:rPr lang="en-US" b="1" dirty="0"/>
              <a:t>S</a:t>
            </a:r>
            <a:r>
              <a:rPr lang="en-US" dirty="0"/>
              <a:t>ize (</a:t>
            </a:r>
            <a:r>
              <a:rPr lang="en-US" b="1" dirty="0"/>
              <a:t>BANGS</a:t>
            </a:r>
            <a:r>
              <a:rPr lang="en-US" dirty="0"/>
              <a:t>).</a:t>
            </a:r>
          </a:p>
          <a:p>
            <a:pPr lvl="1">
              <a:buFont typeface="Wingdings" panose="05000000000000000000" pitchFamily="2" charset="2"/>
              <a:buChar char="Ø"/>
            </a:pPr>
            <a:r>
              <a:rPr lang="fr-CA" u="sng" dirty="0"/>
              <a:t>I</a:t>
            </a:r>
            <a:r>
              <a:rPr lang="en-US" u="sng" dirty="0" err="1"/>
              <a:t>rregular</a:t>
            </a:r>
            <a:r>
              <a:rPr lang="en-US" u="sng" dirty="0"/>
              <a:t> adjectives</a:t>
            </a:r>
            <a:r>
              <a:rPr lang="en-US" dirty="0"/>
              <a:t>: b</a:t>
            </a:r>
            <a:r>
              <a:rPr lang="en-US" b="1" dirty="0"/>
              <a:t>eau</a:t>
            </a:r>
            <a:r>
              <a:rPr lang="en-US" dirty="0"/>
              <a:t>, </a:t>
            </a:r>
            <a:r>
              <a:rPr lang="en-US" b="1" dirty="0"/>
              <a:t>nouveau</a:t>
            </a:r>
            <a:r>
              <a:rPr lang="en-US" dirty="0"/>
              <a:t>, and </a:t>
            </a:r>
            <a:r>
              <a:rPr lang="en-US" b="1" dirty="0" err="1"/>
              <a:t>vieux</a:t>
            </a:r>
            <a:r>
              <a:rPr lang="en-US" dirty="0"/>
              <a:t> have irregular forms. Note the special forms in the masculine singular when they precede a word that begins with a vowel or a silent </a:t>
            </a:r>
            <a:r>
              <a:rPr lang="en-US" b="1" dirty="0"/>
              <a:t>h</a:t>
            </a:r>
            <a:r>
              <a:rPr lang="en-US" dirty="0"/>
              <a:t>.</a:t>
            </a:r>
          </a:p>
          <a:p>
            <a:pPr lvl="1">
              <a:buFont typeface="Wingdings" panose="05000000000000000000" pitchFamily="2" charset="2"/>
              <a:buChar char="Ø"/>
            </a:pPr>
            <a:endParaRPr lang="en-US" dirty="0"/>
          </a:p>
          <a:p>
            <a:endParaRPr lang="fr-CA" dirty="0"/>
          </a:p>
        </p:txBody>
      </p:sp>
      <p:pic>
        <p:nvPicPr>
          <p:cNvPr id="1026" name="Picture 2" descr="https://www.laits.utexas.edu/tex/images/gr/transdot.gif">
            <a:extLst>
              <a:ext uri="{FF2B5EF4-FFF2-40B4-BE49-F238E27FC236}">
                <a16:creationId xmlns:a16="http://schemas.microsoft.com/office/drawing/2014/main" id="{25E0FE82-0B5E-4310-9737-4172269E42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 y="-14288"/>
            <a:ext cx="9525" cy="47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aits.utexas.edu/tex/images/gr/transdot.gif">
            <a:extLst>
              <a:ext uri="{FF2B5EF4-FFF2-40B4-BE49-F238E27FC236}">
                <a16:creationId xmlns:a16="http://schemas.microsoft.com/office/drawing/2014/main" id="{CB58865B-1A44-48D8-A1C9-58FA8FD0F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975" y="138112"/>
            <a:ext cx="9525" cy="476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81E9115B-FA61-483C-BF55-09107C356EC4}"/>
              </a:ext>
            </a:extLst>
          </p:cNvPr>
          <p:cNvGraphicFramePr>
            <a:graphicFrameLocks noGrp="1"/>
          </p:cNvGraphicFramePr>
          <p:nvPr>
            <p:extLst>
              <p:ext uri="{D42A27DB-BD31-4B8C-83A1-F6EECF244321}">
                <p14:modId xmlns:p14="http://schemas.microsoft.com/office/powerpoint/2010/main" val="2549188798"/>
              </p:ext>
            </p:extLst>
          </p:nvPr>
        </p:nvGraphicFramePr>
        <p:xfrm>
          <a:off x="361025" y="4242581"/>
          <a:ext cx="11614950" cy="1779735"/>
        </p:xfrm>
        <a:graphic>
          <a:graphicData uri="http://schemas.openxmlformats.org/drawingml/2006/table">
            <a:tbl>
              <a:tblPr firstRow="1" bandRow="1">
                <a:tableStyleId>{5C22544A-7EE6-4342-B048-85BDC9FD1C3A}</a:tableStyleId>
              </a:tblPr>
              <a:tblGrid>
                <a:gridCol w="2148485">
                  <a:extLst>
                    <a:ext uri="{9D8B030D-6E8A-4147-A177-3AD203B41FA5}">
                      <a16:colId xmlns:a16="http://schemas.microsoft.com/office/drawing/2014/main" val="1339733884"/>
                    </a:ext>
                  </a:extLst>
                </a:gridCol>
                <a:gridCol w="2497495">
                  <a:extLst>
                    <a:ext uri="{9D8B030D-6E8A-4147-A177-3AD203B41FA5}">
                      <a16:colId xmlns:a16="http://schemas.microsoft.com/office/drawing/2014/main" val="1379492979"/>
                    </a:ext>
                  </a:extLst>
                </a:gridCol>
                <a:gridCol w="2322990">
                  <a:extLst>
                    <a:ext uri="{9D8B030D-6E8A-4147-A177-3AD203B41FA5}">
                      <a16:colId xmlns:a16="http://schemas.microsoft.com/office/drawing/2014/main" val="3544908779"/>
                    </a:ext>
                  </a:extLst>
                </a:gridCol>
                <a:gridCol w="2322990">
                  <a:extLst>
                    <a:ext uri="{9D8B030D-6E8A-4147-A177-3AD203B41FA5}">
                      <a16:colId xmlns:a16="http://schemas.microsoft.com/office/drawing/2014/main" val="121749551"/>
                    </a:ext>
                  </a:extLst>
                </a:gridCol>
                <a:gridCol w="2322990">
                  <a:extLst>
                    <a:ext uri="{9D8B030D-6E8A-4147-A177-3AD203B41FA5}">
                      <a16:colId xmlns:a16="http://schemas.microsoft.com/office/drawing/2014/main" val="2963717934"/>
                    </a:ext>
                  </a:extLst>
                </a:gridCol>
              </a:tblGrid>
              <a:tr h="158351">
                <a:tc>
                  <a:txBody>
                    <a:bodyPr/>
                    <a:lstStyle/>
                    <a:p>
                      <a:pPr algn="ctr"/>
                      <a:r>
                        <a:rPr lang="en-US" b="1" dirty="0">
                          <a:solidFill>
                            <a:schemeClr val="bg1"/>
                          </a:solidFill>
                          <a:effectLst/>
                          <a:latin typeface="Verdana" panose="020B0604030504040204" pitchFamily="34" charset="0"/>
                        </a:rPr>
                        <a:t>masculine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masculine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before vowel</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feminine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singular</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masculine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plural</a:t>
                      </a:r>
                      <a:endParaRPr lang="en-US" dirty="0">
                        <a:solidFill>
                          <a:schemeClr val="bg1"/>
                        </a:solidFill>
                        <a:effectLst/>
                        <a:latin typeface="Verdana" panose="020B0604030504040204" pitchFamily="34" charset="0"/>
                      </a:endParaRPr>
                    </a:p>
                  </a:txBody>
                  <a:tcPr marL="22860" marR="22860" marT="22860" marB="22860"/>
                </a:tc>
                <a:tc>
                  <a:txBody>
                    <a:bodyPr/>
                    <a:lstStyle/>
                    <a:p>
                      <a:pPr algn="ctr"/>
                      <a:r>
                        <a:rPr lang="en-US" b="1" dirty="0">
                          <a:solidFill>
                            <a:schemeClr val="bg1"/>
                          </a:solidFill>
                          <a:effectLst/>
                          <a:latin typeface="Verdana" panose="020B0604030504040204" pitchFamily="34" charset="0"/>
                        </a:rPr>
                        <a:t>feminine</a:t>
                      </a:r>
                      <a:br>
                        <a:rPr lang="en-US" b="1" dirty="0">
                          <a:solidFill>
                            <a:schemeClr val="bg1"/>
                          </a:solidFill>
                          <a:effectLst/>
                          <a:latin typeface="Verdana" panose="020B0604030504040204" pitchFamily="34" charset="0"/>
                        </a:rPr>
                      </a:br>
                      <a:r>
                        <a:rPr lang="en-US" b="1" dirty="0">
                          <a:solidFill>
                            <a:schemeClr val="bg1"/>
                          </a:solidFill>
                          <a:effectLst/>
                          <a:latin typeface="Verdana" panose="020B0604030504040204" pitchFamily="34" charset="0"/>
                        </a:rPr>
                        <a:t>plural</a:t>
                      </a:r>
                      <a:endParaRPr lang="en-US" dirty="0">
                        <a:solidFill>
                          <a:schemeClr val="bg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32635365"/>
                  </a:ext>
                </a:extLst>
              </a:tr>
              <a:tr h="443695">
                <a:tc>
                  <a:txBody>
                    <a:bodyPr/>
                    <a:lstStyle/>
                    <a:p>
                      <a:pPr algn="l"/>
                      <a:r>
                        <a:rPr lang="en-US" b="0" dirty="0">
                          <a:solidFill>
                            <a:schemeClr val="tx1"/>
                          </a:solidFill>
                          <a:effectLst/>
                          <a:latin typeface="Arial" panose="020B0604020202020204" pitchFamily="34" charset="0"/>
                        </a:rPr>
                        <a:t> un </a:t>
                      </a:r>
                      <a:r>
                        <a:rPr lang="en-US" b="1" dirty="0">
                          <a:solidFill>
                            <a:schemeClr val="tx1"/>
                          </a:solidFill>
                          <a:effectLst/>
                          <a:latin typeface="Arial" panose="020B0604020202020204" pitchFamily="34" charset="0"/>
                        </a:rPr>
                        <a:t>beau</a:t>
                      </a:r>
                      <a:r>
                        <a:rPr lang="en-US" b="0" dirty="0">
                          <a:solidFill>
                            <a:schemeClr val="tx1"/>
                          </a:solidFill>
                          <a:effectLst/>
                          <a:latin typeface="Arial" panose="020B0604020202020204" pitchFamily="34" charset="0"/>
                        </a:rPr>
                        <a:t> chat</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Un </a:t>
                      </a:r>
                      <a:r>
                        <a:rPr lang="en-US" b="1" dirty="0">
                          <a:solidFill>
                            <a:schemeClr val="tx1"/>
                          </a:solidFill>
                          <a:effectLst/>
                          <a:latin typeface="Arial" panose="020B0604020202020204" pitchFamily="34" charset="0"/>
                        </a:rPr>
                        <a:t>bel </a:t>
                      </a:r>
                      <a:r>
                        <a:rPr lang="en-US" b="0" dirty="0" err="1">
                          <a:solidFill>
                            <a:schemeClr val="tx1"/>
                          </a:solidFill>
                          <a:effectLst/>
                          <a:latin typeface="Arial" panose="020B0604020202020204" pitchFamily="34" charset="0"/>
                        </a:rPr>
                        <a:t>ordinateur</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Une </a:t>
                      </a:r>
                      <a:r>
                        <a:rPr lang="en-US" b="1" dirty="0">
                          <a:solidFill>
                            <a:schemeClr val="tx1"/>
                          </a:solidFill>
                          <a:effectLst/>
                          <a:latin typeface="Arial" panose="020B0604020202020204" pitchFamily="34" charset="0"/>
                        </a:rPr>
                        <a:t>belle </a:t>
                      </a:r>
                      <a:r>
                        <a:rPr lang="en-US" b="0" dirty="0" err="1">
                          <a:solidFill>
                            <a:schemeClr val="tx1"/>
                          </a:solidFill>
                          <a:effectLst/>
                          <a:latin typeface="Arial" panose="020B0604020202020204" pitchFamily="34" charset="0"/>
                        </a:rPr>
                        <a:t>personne</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de </a:t>
                      </a:r>
                      <a:r>
                        <a:rPr lang="en-US" b="1" dirty="0">
                          <a:solidFill>
                            <a:schemeClr val="tx1"/>
                          </a:solidFill>
                          <a:effectLst/>
                          <a:latin typeface="Arial" panose="020B0604020202020204" pitchFamily="34" charset="0"/>
                        </a:rPr>
                        <a:t>beaux </a:t>
                      </a:r>
                      <a:r>
                        <a:rPr lang="en-US" b="0" dirty="0" err="1">
                          <a:solidFill>
                            <a:schemeClr val="tx1"/>
                          </a:solidFill>
                          <a:effectLst/>
                          <a:latin typeface="Arial" panose="020B0604020202020204" pitchFamily="34" charset="0"/>
                        </a:rPr>
                        <a:t>ordinateurs</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De </a:t>
                      </a:r>
                      <a:r>
                        <a:rPr lang="en-US" b="1" dirty="0">
                          <a:solidFill>
                            <a:schemeClr val="tx1"/>
                          </a:solidFill>
                          <a:effectLst/>
                          <a:latin typeface="Arial" panose="020B0604020202020204" pitchFamily="34" charset="0"/>
                        </a:rPr>
                        <a:t>belles </a:t>
                      </a:r>
                      <a:r>
                        <a:rPr lang="en-US" b="0" dirty="0">
                          <a:solidFill>
                            <a:schemeClr val="tx1"/>
                          </a:solidFill>
                          <a:effectLst/>
                          <a:latin typeface="Arial" panose="020B0604020202020204" pitchFamily="34" charset="0"/>
                        </a:rPr>
                        <a:t>fleurs</a:t>
                      </a:r>
                      <a:endParaRPr lang="en-US"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393662865"/>
                  </a:ext>
                </a:extLst>
              </a:tr>
              <a:tr h="370840">
                <a:tc>
                  <a:txBody>
                    <a:bodyPr/>
                    <a:lstStyle/>
                    <a:p>
                      <a:pPr algn="l"/>
                      <a:r>
                        <a:rPr lang="en-US" b="1">
                          <a:solidFill>
                            <a:schemeClr val="tx1"/>
                          </a:solidFill>
                          <a:effectLst/>
                          <a:latin typeface="Arial" panose="020B0604020202020204" pitchFamily="34" charset="0"/>
                        </a:rPr>
                        <a:t>nouveau</a:t>
                      </a:r>
                      <a:endParaRPr lang="en-US">
                        <a:solidFill>
                          <a:schemeClr val="tx1"/>
                        </a:solidFill>
                        <a:effectLst/>
                        <a:latin typeface="Verdana" panose="020B0604030504040204" pitchFamily="34" charset="0"/>
                      </a:endParaRPr>
                    </a:p>
                  </a:txBody>
                  <a:tcPr marL="22860" marR="22860" marT="22860" marB="22860"/>
                </a:tc>
                <a:tc>
                  <a:txBody>
                    <a:bodyPr/>
                    <a:lstStyle/>
                    <a:p>
                      <a:pPr algn="l"/>
                      <a:r>
                        <a:rPr lang="en-US" b="1">
                          <a:solidFill>
                            <a:schemeClr val="tx1"/>
                          </a:solidFill>
                          <a:effectLst/>
                          <a:latin typeface="Arial" panose="020B0604020202020204" pitchFamily="34" charset="0"/>
                        </a:rPr>
                        <a:t>nouvel</a:t>
                      </a:r>
                      <a:endParaRPr lang="en-US">
                        <a:solidFill>
                          <a:schemeClr val="tx1"/>
                        </a:solidFill>
                        <a:effectLst/>
                        <a:latin typeface="Verdana" panose="020B0604030504040204" pitchFamily="34" charset="0"/>
                      </a:endParaRPr>
                    </a:p>
                  </a:txBody>
                  <a:tcPr marL="22860" marR="22860" marT="22860" marB="22860"/>
                </a:tc>
                <a:tc>
                  <a:txBody>
                    <a:bodyPr/>
                    <a:lstStyle/>
                    <a:p>
                      <a:pPr algn="l"/>
                      <a:r>
                        <a:rPr lang="en-US" b="1" dirty="0">
                          <a:solidFill>
                            <a:schemeClr val="tx1"/>
                          </a:solidFill>
                          <a:effectLst/>
                          <a:latin typeface="Arial" panose="020B0604020202020204" pitchFamily="34" charset="0"/>
                        </a:rPr>
                        <a:t>nouvelle</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1" dirty="0">
                          <a:solidFill>
                            <a:schemeClr val="tx1"/>
                          </a:solidFill>
                          <a:effectLst/>
                          <a:latin typeface="Arial" panose="020B0604020202020204" pitchFamily="34" charset="0"/>
                        </a:rPr>
                        <a:t>nouveaux</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1" dirty="0" err="1">
                          <a:solidFill>
                            <a:schemeClr val="tx1"/>
                          </a:solidFill>
                          <a:effectLst/>
                          <a:latin typeface="Arial" panose="020B0604020202020204" pitchFamily="34" charset="0"/>
                        </a:rPr>
                        <a:t>nouvelles</a:t>
                      </a:r>
                      <a:endParaRPr lang="en-US"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2332146351"/>
                  </a:ext>
                </a:extLst>
              </a:tr>
              <a:tr h="370840">
                <a:tc>
                  <a:txBody>
                    <a:bodyPr/>
                    <a:lstStyle/>
                    <a:p>
                      <a:pPr algn="l"/>
                      <a:r>
                        <a:rPr lang="en-US" b="0" dirty="0">
                          <a:solidFill>
                            <a:schemeClr val="tx1"/>
                          </a:solidFill>
                          <a:effectLst/>
                          <a:latin typeface="Arial" panose="020B0604020202020204" pitchFamily="34" charset="0"/>
                        </a:rPr>
                        <a:t>Un </a:t>
                      </a:r>
                      <a:r>
                        <a:rPr lang="en-US" b="1" dirty="0" err="1">
                          <a:solidFill>
                            <a:schemeClr val="tx1"/>
                          </a:solidFill>
                          <a:effectLst/>
                          <a:latin typeface="Arial" panose="020B0604020202020204" pitchFamily="34" charset="0"/>
                        </a:rPr>
                        <a:t>vieux</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chat</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Un </a:t>
                      </a:r>
                      <a:r>
                        <a:rPr lang="en-US" b="1" dirty="0" err="1">
                          <a:solidFill>
                            <a:schemeClr val="tx1"/>
                          </a:solidFill>
                          <a:effectLst/>
                          <a:latin typeface="Arial" panose="020B0604020202020204" pitchFamily="34" charset="0"/>
                        </a:rPr>
                        <a:t>vieil</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homme</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err="1">
                          <a:solidFill>
                            <a:schemeClr val="tx1"/>
                          </a:solidFill>
                          <a:effectLst/>
                          <a:latin typeface="Arial" panose="020B0604020202020204" pitchFamily="34" charset="0"/>
                        </a:rPr>
                        <a:t>une</a:t>
                      </a:r>
                      <a:r>
                        <a:rPr lang="en-US" b="0" dirty="0">
                          <a:solidFill>
                            <a:schemeClr val="tx1"/>
                          </a:solidFill>
                          <a:effectLst/>
                          <a:latin typeface="Arial" panose="020B0604020202020204" pitchFamily="34" charset="0"/>
                        </a:rPr>
                        <a:t> </a:t>
                      </a:r>
                      <a:r>
                        <a:rPr lang="en-US" b="1" dirty="0" err="1">
                          <a:solidFill>
                            <a:schemeClr val="tx1"/>
                          </a:solidFill>
                          <a:effectLst/>
                          <a:latin typeface="Arial" panose="020B0604020202020204" pitchFamily="34" charset="0"/>
                        </a:rPr>
                        <a:t>vieille</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femme</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De </a:t>
                      </a:r>
                      <a:r>
                        <a:rPr lang="en-US" b="1" dirty="0" err="1">
                          <a:solidFill>
                            <a:schemeClr val="tx1"/>
                          </a:solidFill>
                          <a:effectLst/>
                          <a:latin typeface="Arial" panose="020B0604020202020204" pitchFamily="34" charset="0"/>
                        </a:rPr>
                        <a:t>vieux</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hommes</a:t>
                      </a:r>
                      <a:endParaRPr lang="en-US" dirty="0">
                        <a:solidFill>
                          <a:schemeClr val="tx1"/>
                        </a:solidFill>
                        <a:effectLst/>
                        <a:latin typeface="Verdana" panose="020B0604030504040204" pitchFamily="34" charset="0"/>
                      </a:endParaRPr>
                    </a:p>
                  </a:txBody>
                  <a:tcPr marL="22860" marR="22860" marT="22860" marB="22860"/>
                </a:tc>
                <a:tc>
                  <a:txBody>
                    <a:bodyPr/>
                    <a:lstStyle/>
                    <a:p>
                      <a:pPr algn="l"/>
                      <a:r>
                        <a:rPr lang="en-US" b="0" dirty="0">
                          <a:solidFill>
                            <a:schemeClr val="tx1"/>
                          </a:solidFill>
                          <a:effectLst/>
                          <a:latin typeface="Arial" panose="020B0604020202020204" pitchFamily="34" charset="0"/>
                        </a:rPr>
                        <a:t>De </a:t>
                      </a:r>
                      <a:r>
                        <a:rPr lang="en-US" b="1" dirty="0" err="1">
                          <a:solidFill>
                            <a:schemeClr val="tx1"/>
                          </a:solidFill>
                          <a:effectLst/>
                          <a:latin typeface="Arial" panose="020B0604020202020204" pitchFamily="34" charset="0"/>
                        </a:rPr>
                        <a:t>vieilles</a:t>
                      </a:r>
                      <a:r>
                        <a:rPr lang="en-US" b="1" dirty="0">
                          <a:solidFill>
                            <a:schemeClr val="tx1"/>
                          </a:solidFill>
                          <a:effectLst/>
                          <a:latin typeface="Arial" panose="020B0604020202020204" pitchFamily="34" charset="0"/>
                        </a:rPr>
                        <a:t> </a:t>
                      </a:r>
                      <a:r>
                        <a:rPr lang="en-US" b="0" dirty="0">
                          <a:solidFill>
                            <a:schemeClr val="tx1"/>
                          </a:solidFill>
                          <a:effectLst/>
                          <a:latin typeface="Arial" panose="020B0604020202020204" pitchFamily="34" charset="0"/>
                        </a:rPr>
                        <a:t>femmes</a:t>
                      </a:r>
                      <a:endParaRPr lang="en-US" dirty="0">
                        <a:solidFill>
                          <a:schemeClr val="tx1"/>
                        </a:solidFill>
                        <a:effectLst/>
                        <a:latin typeface="Verdana" panose="020B0604030504040204" pitchFamily="34" charset="0"/>
                      </a:endParaRPr>
                    </a:p>
                  </a:txBody>
                  <a:tcPr marL="22860" marR="22860" marT="22860" marB="22860"/>
                </a:tc>
                <a:extLst>
                  <a:ext uri="{0D108BD9-81ED-4DB2-BD59-A6C34878D82A}">
                    <a16:rowId xmlns:a16="http://schemas.microsoft.com/office/drawing/2014/main" val="3834990616"/>
                  </a:ext>
                </a:extLst>
              </a:tr>
            </a:tbl>
          </a:graphicData>
        </a:graphic>
      </p:graphicFrame>
      <p:pic>
        <p:nvPicPr>
          <p:cNvPr id="3" name="Recorded Sound">
            <a:hlinkClick r:id="" action="ppaction://media"/>
            <a:extLst>
              <a:ext uri="{FF2B5EF4-FFF2-40B4-BE49-F238E27FC236}">
                <a16:creationId xmlns:a16="http://schemas.microsoft.com/office/drawing/2014/main" id="{CBBD961E-46A8-4B2C-AC73-1434A5E68E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5575" y="2911877"/>
            <a:ext cx="609600" cy="609600"/>
          </a:xfrm>
          <a:prstGeom prst="rect">
            <a:avLst/>
          </a:prstGeom>
        </p:spPr>
      </p:pic>
      <p:pic>
        <p:nvPicPr>
          <p:cNvPr id="5" name="Recorded Sound">
            <a:hlinkClick r:id="" action="ppaction://media"/>
            <a:extLst>
              <a:ext uri="{FF2B5EF4-FFF2-40B4-BE49-F238E27FC236}">
                <a16:creationId xmlns:a16="http://schemas.microsoft.com/office/drawing/2014/main" id="{73DC916A-C06F-4F68-80B8-D962F9A7003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361025" y="6133820"/>
            <a:ext cx="609600" cy="609600"/>
          </a:xfrm>
          <a:prstGeom prst="rect">
            <a:avLst/>
          </a:prstGeom>
        </p:spPr>
      </p:pic>
    </p:spTree>
    <p:extLst>
      <p:ext uri="{BB962C8B-B14F-4D97-AF65-F5344CB8AC3E}">
        <p14:creationId xmlns:p14="http://schemas.microsoft.com/office/powerpoint/2010/main" val="23537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55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1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1229</TotalTime>
  <Words>1231</Words>
  <Application>Microsoft Office PowerPoint</Application>
  <PresentationFormat>Widescreen</PresentationFormat>
  <Paragraphs>183</Paragraphs>
  <Slides>12</Slides>
  <Notes>0</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Rockwell</vt:lpstr>
      <vt:lpstr>Rockwell Condensed</vt:lpstr>
      <vt:lpstr>Verdana</vt:lpstr>
      <vt:lpstr>Wingdings</vt:lpstr>
      <vt:lpstr>Wood Type</vt:lpstr>
      <vt:lpstr>RECAPITULATIF de grammaire</vt:lpstr>
      <vt:lpstr>Module 2</vt:lpstr>
      <vt:lpstr>LA NEGATION</vt:lpstr>
      <vt:lpstr>La negation</vt:lpstr>
      <vt:lpstr>Les articles INdéfinis</vt:lpstr>
      <vt:lpstr>Les articles INdéfinis</vt:lpstr>
      <vt:lpstr>Les articles définis</vt:lpstr>
      <vt:lpstr>Les articles définis</vt:lpstr>
      <vt:lpstr>Les adjectIFS</vt:lpstr>
      <vt:lpstr>Les adjectIFS</vt:lpstr>
      <vt:lpstr>Les DETERMINANTS POSSESSIFS</vt:lpstr>
      <vt:lpstr>STRUCTURE with aimer/detester/adorer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RECAPITULATIF de grammaire: semaine 4</dc:title>
  <dc:creator>Jeannette Mundinger Hardy</dc:creator>
  <cp:lastModifiedBy>Jacob Graham</cp:lastModifiedBy>
  <cp:revision>86</cp:revision>
  <dcterms:created xsi:type="dcterms:W3CDTF">2020-05-21T18:56:32Z</dcterms:created>
  <dcterms:modified xsi:type="dcterms:W3CDTF">2023-05-15T03:05:22Z</dcterms:modified>
</cp:coreProperties>
</file>